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4" r:id="rId2"/>
    <p:sldId id="278" r:id="rId3"/>
    <p:sldId id="286" r:id="rId4"/>
    <p:sldId id="279" r:id="rId5"/>
    <p:sldId id="287" r:id="rId6"/>
    <p:sldId id="288" r:id="rId7"/>
    <p:sldId id="280" r:id="rId8"/>
    <p:sldId id="283" r:id="rId9"/>
    <p:sldId id="289" r:id="rId10"/>
    <p:sldId id="282" r:id="rId11"/>
    <p:sldId id="268" r:id="rId12"/>
    <p:sldId id="290" r:id="rId13"/>
    <p:sldId id="291" r:id="rId14"/>
    <p:sldId id="293" r:id="rId15"/>
    <p:sldId id="294" r:id="rId16"/>
    <p:sldId id="295" r:id="rId17"/>
    <p:sldId id="296" r:id="rId18"/>
    <p:sldId id="297" r:id="rId19"/>
    <p:sldId id="292" r:id="rId20"/>
    <p:sldId id="299" r:id="rId21"/>
    <p:sldId id="301" r:id="rId22"/>
    <p:sldId id="302" r:id="rId23"/>
    <p:sldId id="303" r:id="rId24"/>
    <p:sldId id="304" r:id="rId25"/>
    <p:sldId id="305" r:id="rId26"/>
    <p:sldId id="306" r:id="rId27"/>
    <p:sldId id="307" r:id="rId28"/>
    <p:sldId id="309" r:id="rId29"/>
    <p:sldId id="308" r:id="rId30"/>
    <p:sldId id="310" r:id="rId31"/>
    <p:sldId id="311" r:id="rId32"/>
    <p:sldId id="312" r:id="rId33"/>
    <p:sldId id="313" r:id="rId34"/>
    <p:sldId id="314" r:id="rId35"/>
    <p:sldId id="315" r:id="rId36"/>
    <p:sldId id="318" r:id="rId37"/>
    <p:sldId id="316" r:id="rId38"/>
    <p:sldId id="317" r:id="rId39"/>
    <p:sldId id="31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E7"/>
    <a:srgbClr val="336EA8"/>
    <a:srgbClr val="0FAB7D"/>
    <a:srgbClr val="94B9D6"/>
    <a:srgbClr val="1869A6"/>
    <a:srgbClr val="2AA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710" autoAdjust="0"/>
  </p:normalViewPr>
  <p:slideViewPr>
    <p:cSldViewPr snapToGrid="0">
      <p:cViewPr varScale="1">
        <p:scale>
          <a:sx n="76" d="100"/>
          <a:sy n="76" d="100"/>
        </p:scale>
        <p:origin x="840"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B4B24E-46F3-406C-9D15-349ACDD8541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65C0E86-425B-4B39-973C-72C710894C8E}">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Exploring other algorithms (e.g., neural networks, gradient boosting) to improve prediction accuracy.</a:t>
          </a:r>
        </a:p>
      </dgm:t>
    </dgm:pt>
    <dgm:pt modelId="{B4F9967A-8707-4E34-8944-1F80D8539932}" type="parTrans" cxnId="{0C477546-A750-4EA6-9FAB-F0386FB33A91}">
      <dgm:prSet/>
      <dgm:spPr/>
      <dgm:t>
        <a:bodyPr/>
        <a:lstStyle/>
        <a:p>
          <a:endParaRPr lang="en-US"/>
        </a:p>
      </dgm:t>
    </dgm:pt>
    <dgm:pt modelId="{C103B8CB-289C-4551-A1A4-507CE2CCCB83}" type="sibTrans" cxnId="{0C477546-A750-4EA6-9FAB-F0386FB33A91}">
      <dgm:prSet/>
      <dgm:spPr/>
      <dgm:t>
        <a:bodyPr/>
        <a:lstStyle/>
        <a:p>
          <a:endParaRPr lang="en-US"/>
        </a:p>
      </dgm:t>
    </dgm:pt>
    <dgm:pt modelId="{72930EC7-FF1A-41CA-867F-6F0E3174C2A6}">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Deploying the model to provide real-time predictions, enabling stakeholders to make timely data-driven decisions.</a:t>
          </a:r>
        </a:p>
      </dgm:t>
    </dgm:pt>
    <dgm:pt modelId="{80B5A0EF-1CF3-4D37-9812-D876CFCA1984}" type="parTrans" cxnId="{F9313138-96D9-440A-BDBD-C65B724F01C4}">
      <dgm:prSet/>
      <dgm:spPr/>
      <dgm:t>
        <a:bodyPr/>
        <a:lstStyle/>
        <a:p>
          <a:endParaRPr lang="en-US"/>
        </a:p>
      </dgm:t>
    </dgm:pt>
    <dgm:pt modelId="{3E3E5E45-654F-4E7D-84FE-9202093AD95C}" type="sibTrans" cxnId="{F9313138-96D9-440A-BDBD-C65B724F01C4}">
      <dgm:prSet/>
      <dgm:spPr/>
      <dgm:t>
        <a:bodyPr/>
        <a:lstStyle/>
        <a:p>
          <a:endParaRPr lang="en-US"/>
        </a:p>
      </dgm:t>
    </dgm:pt>
    <dgm:pt modelId="{4797D525-7C80-4612-95C3-3734D6486FB5}">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Encourage the development of a mechanism to gather user feedback on predictions to improve model performance continuously.</a:t>
          </a:r>
        </a:p>
      </dgm:t>
    </dgm:pt>
    <dgm:pt modelId="{D64E3275-FD3D-42F6-B956-E97BDFA7866E}" type="parTrans" cxnId="{03318AA9-100E-4F16-BC00-BA2F0355300A}">
      <dgm:prSet/>
      <dgm:spPr/>
      <dgm:t>
        <a:bodyPr/>
        <a:lstStyle/>
        <a:p>
          <a:endParaRPr lang="en-US"/>
        </a:p>
      </dgm:t>
    </dgm:pt>
    <dgm:pt modelId="{2231B850-A219-46DC-BC25-20D7A83F4927}" type="sibTrans" cxnId="{03318AA9-100E-4F16-BC00-BA2F0355300A}">
      <dgm:prSet/>
      <dgm:spPr/>
      <dgm:t>
        <a:bodyPr/>
        <a:lstStyle/>
        <a:p>
          <a:endParaRPr lang="en-US"/>
        </a:p>
      </dgm:t>
    </dgm:pt>
    <dgm:pt modelId="{C5BB2E8D-A44F-4BF4-A6B8-CE282194B1BE}" type="pres">
      <dgm:prSet presAssocID="{86B4B24E-46F3-406C-9D15-349ACDD8541A}" presName="root" presStyleCnt="0">
        <dgm:presLayoutVars>
          <dgm:dir/>
          <dgm:resizeHandles val="exact"/>
        </dgm:presLayoutVars>
      </dgm:prSet>
      <dgm:spPr/>
    </dgm:pt>
    <dgm:pt modelId="{83A04998-AC05-443D-9C88-590592430812}" type="pres">
      <dgm:prSet presAssocID="{165C0E86-425B-4B39-973C-72C710894C8E}" presName="compNode" presStyleCnt="0"/>
      <dgm:spPr/>
    </dgm:pt>
    <dgm:pt modelId="{94D2D8E8-0D0B-46BA-AE82-12E0392F2EFC}" type="pres">
      <dgm:prSet presAssocID="{165C0E86-425B-4B39-973C-72C710894C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1467D00D-E56B-4EE2-8EB0-F614D3C996D4}" type="pres">
      <dgm:prSet presAssocID="{165C0E86-425B-4B39-973C-72C710894C8E}" presName="spaceRect" presStyleCnt="0"/>
      <dgm:spPr/>
    </dgm:pt>
    <dgm:pt modelId="{E493EB3D-B339-4575-8808-2288E5CBACCC}" type="pres">
      <dgm:prSet presAssocID="{165C0E86-425B-4B39-973C-72C710894C8E}" presName="textRect" presStyleLbl="revTx" presStyleIdx="0" presStyleCnt="3">
        <dgm:presLayoutVars>
          <dgm:chMax val="1"/>
          <dgm:chPref val="1"/>
        </dgm:presLayoutVars>
      </dgm:prSet>
      <dgm:spPr/>
    </dgm:pt>
    <dgm:pt modelId="{DDF31DD7-DD94-4DF8-8936-CA86E27CB5C5}" type="pres">
      <dgm:prSet presAssocID="{C103B8CB-289C-4551-A1A4-507CE2CCCB83}" presName="sibTrans" presStyleCnt="0"/>
      <dgm:spPr/>
    </dgm:pt>
    <dgm:pt modelId="{1DAA16ED-52DD-4D62-BA09-8F24AC74BAE6}" type="pres">
      <dgm:prSet presAssocID="{72930EC7-FF1A-41CA-867F-6F0E3174C2A6}" presName="compNode" presStyleCnt="0"/>
      <dgm:spPr/>
    </dgm:pt>
    <dgm:pt modelId="{D955499B-512B-417E-A893-6D7B7096B221}" type="pres">
      <dgm:prSet presAssocID="{72930EC7-FF1A-41CA-867F-6F0E3174C2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A2B921E7-6B61-4618-AC7A-463926930CBA}" type="pres">
      <dgm:prSet presAssocID="{72930EC7-FF1A-41CA-867F-6F0E3174C2A6}" presName="spaceRect" presStyleCnt="0"/>
      <dgm:spPr/>
    </dgm:pt>
    <dgm:pt modelId="{24A61448-07DE-40B1-A6D2-3CB367F686F2}" type="pres">
      <dgm:prSet presAssocID="{72930EC7-FF1A-41CA-867F-6F0E3174C2A6}" presName="textRect" presStyleLbl="revTx" presStyleIdx="1" presStyleCnt="3">
        <dgm:presLayoutVars>
          <dgm:chMax val="1"/>
          <dgm:chPref val="1"/>
        </dgm:presLayoutVars>
      </dgm:prSet>
      <dgm:spPr/>
    </dgm:pt>
    <dgm:pt modelId="{E9482523-36C1-40FC-92AE-41E80551C0AB}" type="pres">
      <dgm:prSet presAssocID="{3E3E5E45-654F-4E7D-84FE-9202093AD95C}" presName="sibTrans" presStyleCnt="0"/>
      <dgm:spPr/>
    </dgm:pt>
    <dgm:pt modelId="{96EB3391-ED75-41FC-9F90-EB93C1D9F28F}" type="pres">
      <dgm:prSet presAssocID="{4797D525-7C80-4612-95C3-3734D6486FB5}" presName="compNode" presStyleCnt="0"/>
      <dgm:spPr/>
    </dgm:pt>
    <dgm:pt modelId="{9BCEBA30-085B-4536-9AC5-CF0DF73EDE6E}" type="pres">
      <dgm:prSet presAssocID="{4797D525-7C80-4612-95C3-3734D6486F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23D44A84-C8BF-4B81-892F-0E4849296742}" type="pres">
      <dgm:prSet presAssocID="{4797D525-7C80-4612-95C3-3734D6486FB5}" presName="spaceRect" presStyleCnt="0"/>
      <dgm:spPr/>
    </dgm:pt>
    <dgm:pt modelId="{1E45800E-4B8D-4271-B872-CEDEAB0F3FA9}" type="pres">
      <dgm:prSet presAssocID="{4797D525-7C80-4612-95C3-3734D6486FB5}" presName="textRect" presStyleLbl="revTx" presStyleIdx="2" presStyleCnt="3">
        <dgm:presLayoutVars>
          <dgm:chMax val="1"/>
          <dgm:chPref val="1"/>
        </dgm:presLayoutVars>
      </dgm:prSet>
      <dgm:spPr/>
    </dgm:pt>
  </dgm:ptLst>
  <dgm:cxnLst>
    <dgm:cxn modelId="{C1E74B2C-5ECA-450B-A9E3-3F5F263EDB0D}" type="presOf" srcId="{4797D525-7C80-4612-95C3-3734D6486FB5}" destId="{1E45800E-4B8D-4271-B872-CEDEAB0F3FA9}" srcOrd="0" destOrd="0" presId="urn:microsoft.com/office/officeart/2018/2/layout/IconLabelList"/>
    <dgm:cxn modelId="{F9313138-96D9-440A-BDBD-C65B724F01C4}" srcId="{86B4B24E-46F3-406C-9D15-349ACDD8541A}" destId="{72930EC7-FF1A-41CA-867F-6F0E3174C2A6}" srcOrd="1" destOrd="0" parTransId="{80B5A0EF-1CF3-4D37-9812-D876CFCA1984}" sibTransId="{3E3E5E45-654F-4E7D-84FE-9202093AD95C}"/>
    <dgm:cxn modelId="{F6E17B39-544E-42D5-B344-18B19EB040F3}" type="presOf" srcId="{72930EC7-FF1A-41CA-867F-6F0E3174C2A6}" destId="{24A61448-07DE-40B1-A6D2-3CB367F686F2}" srcOrd="0" destOrd="0" presId="urn:microsoft.com/office/officeart/2018/2/layout/IconLabelList"/>
    <dgm:cxn modelId="{F2D39E5F-9150-45CA-B522-C850AE42CFFD}" type="presOf" srcId="{86B4B24E-46F3-406C-9D15-349ACDD8541A}" destId="{C5BB2E8D-A44F-4BF4-A6B8-CE282194B1BE}" srcOrd="0" destOrd="0" presId="urn:microsoft.com/office/officeart/2018/2/layout/IconLabelList"/>
    <dgm:cxn modelId="{0C477546-A750-4EA6-9FAB-F0386FB33A91}" srcId="{86B4B24E-46F3-406C-9D15-349ACDD8541A}" destId="{165C0E86-425B-4B39-973C-72C710894C8E}" srcOrd="0" destOrd="0" parTransId="{B4F9967A-8707-4E34-8944-1F80D8539932}" sibTransId="{C103B8CB-289C-4551-A1A4-507CE2CCCB83}"/>
    <dgm:cxn modelId="{756A348D-23A8-41EC-B4F5-BC782782961B}" type="presOf" srcId="{165C0E86-425B-4B39-973C-72C710894C8E}" destId="{E493EB3D-B339-4575-8808-2288E5CBACCC}" srcOrd="0" destOrd="0" presId="urn:microsoft.com/office/officeart/2018/2/layout/IconLabelList"/>
    <dgm:cxn modelId="{03318AA9-100E-4F16-BC00-BA2F0355300A}" srcId="{86B4B24E-46F3-406C-9D15-349ACDD8541A}" destId="{4797D525-7C80-4612-95C3-3734D6486FB5}" srcOrd="2" destOrd="0" parTransId="{D64E3275-FD3D-42F6-B956-E97BDFA7866E}" sibTransId="{2231B850-A219-46DC-BC25-20D7A83F4927}"/>
    <dgm:cxn modelId="{B02A0399-2B23-41F1-A264-4DAD779DEB70}" type="presParOf" srcId="{C5BB2E8D-A44F-4BF4-A6B8-CE282194B1BE}" destId="{83A04998-AC05-443D-9C88-590592430812}" srcOrd="0" destOrd="0" presId="urn:microsoft.com/office/officeart/2018/2/layout/IconLabelList"/>
    <dgm:cxn modelId="{88AB64DE-84A4-484E-862C-75544F51E3B8}" type="presParOf" srcId="{83A04998-AC05-443D-9C88-590592430812}" destId="{94D2D8E8-0D0B-46BA-AE82-12E0392F2EFC}" srcOrd="0" destOrd="0" presId="urn:microsoft.com/office/officeart/2018/2/layout/IconLabelList"/>
    <dgm:cxn modelId="{C6F321E0-F4A8-4C7B-A865-B6294028C98F}" type="presParOf" srcId="{83A04998-AC05-443D-9C88-590592430812}" destId="{1467D00D-E56B-4EE2-8EB0-F614D3C996D4}" srcOrd="1" destOrd="0" presId="urn:microsoft.com/office/officeart/2018/2/layout/IconLabelList"/>
    <dgm:cxn modelId="{30F92A14-4CF3-4639-AA15-1B79787A885E}" type="presParOf" srcId="{83A04998-AC05-443D-9C88-590592430812}" destId="{E493EB3D-B339-4575-8808-2288E5CBACCC}" srcOrd="2" destOrd="0" presId="urn:microsoft.com/office/officeart/2018/2/layout/IconLabelList"/>
    <dgm:cxn modelId="{FB68A92C-88F8-4A5F-8F7E-753C6A4E6FF1}" type="presParOf" srcId="{C5BB2E8D-A44F-4BF4-A6B8-CE282194B1BE}" destId="{DDF31DD7-DD94-4DF8-8936-CA86E27CB5C5}" srcOrd="1" destOrd="0" presId="urn:microsoft.com/office/officeart/2018/2/layout/IconLabelList"/>
    <dgm:cxn modelId="{5C265D14-CAA9-4B02-8755-577967D88945}" type="presParOf" srcId="{C5BB2E8D-A44F-4BF4-A6B8-CE282194B1BE}" destId="{1DAA16ED-52DD-4D62-BA09-8F24AC74BAE6}" srcOrd="2" destOrd="0" presId="urn:microsoft.com/office/officeart/2018/2/layout/IconLabelList"/>
    <dgm:cxn modelId="{FEDFE5A1-6012-4D87-8B02-0CC953780364}" type="presParOf" srcId="{1DAA16ED-52DD-4D62-BA09-8F24AC74BAE6}" destId="{D955499B-512B-417E-A893-6D7B7096B221}" srcOrd="0" destOrd="0" presId="urn:microsoft.com/office/officeart/2018/2/layout/IconLabelList"/>
    <dgm:cxn modelId="{2AD03595-A149-46F7-9FB7-FE28EDF82ADF}" type="presParOf" srcId="{1DAA16ED-52DD-4D62-BA09-8F24AC74BAE6}" destId="{A2B921E7-6B61-4618-AC7A-463926930CBA}" srcOrd="1" destOrd="0" presId="urn:microsoft.com/office/officeart/2018/2/layout/IconLabelList"/>
    <dgm:cxn modelId="{48BF8E04-CE6C-4842-AAB6-B919B59BB709}" type="presParOf" srcId="{1DAA16ED-52DD-4D62-BA09-8F24AC74BAE6}" destId="{24A61448-07DE-40B1-A6D2-3CB367F686F2}" srcOrd="2" destOrd="0" presId="urn:microsoft.com/office/officeart/2018/2/layout/IconLabelList"/>
    <dgm:cxn modelId="{EF559A41-195F-43C2-9E79-80D07B5D5BA8}" type="presParOf" srcId="{C5BB2E8D-A44F-4BF4-A6B8-CE282194B1BE}" destId="{E9482523-36C1-40FC-92AE-41E80551C0AB}" srcOrd="3" destOrd="0" presId="urn:microsoft.com/office/officeart/2018/2/layout/IconLabelList"/>
    <dgm:cxn modelId="{3DCF7182-B11E-4D3B-A437-6D9746F0294C}" type="presParOf" srcId="{C5BB2E8D-A44F-4BF4-A6B8-CE282194B1BE}" destId="{96EB3391-ED75-41FC-9F90-EB93C1D9F28F}" srcOrd="4" destOrd="0" presId="urn:microsoft.com/office/officeart/2018/2/layout/IconLabelList"/>
    <dgm:cxn modelId="{73C3A65F-2F4F-4315-A373-A0D3937ACF08}" type="presParOf" srcId="{96EB3391-ED75-41FC-9F90-EB93C1D9F28F}" destId="{9BCEBA30-085B-4536-9AC5-CF0DF73EDE6E}" srcOrd="0" destOrd="0" presId="urn:microsoft.com/office/officeart/2018/2/layout/IconLabelList"/>
    <dgm:cxn modelId="{50954AE2-3745-4A0A-9FB2-C130BFD78DC4}" type="presParOf" srcId="{96EB3391-ED75-41FC-9F90-EB93C1D9F28F}" destId="{23D44A84-C8BF-4B81-892F-0E4849296742}" srcOrd="1" destOrd="0" presId="urn:microsoft.com/office/officeart/2018/2/layout/IconLabelList"/>
    <dgm:cxn modelId="{37B22177-49B5-48CE-A338-F32E0B815200}" type="presParOf" srcId="{96EB3391-ED75-41FC-9F90-EB93C1D9F28F}" destId="{1E45800E-4B8D-4271-B872-CEDEAB0F3F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2D8E8-0D0B-46BA-AE82-12E0392F2EFC}">
      <dsp:nvSpPr>
        <dsp:cNvPr id="0" name=""/>
        <dsp:cNvSpPr/>
      </dsp:nvSpPr>
      <dsp:spPr>
        <a:xfrm>
          <a:off x="703051" y="25114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3EB3D-B339-4575-8808-2288E5CBACCC}">
      <dsp:nvSpPr>
        <dsp:cNvPr id="0" name=""/>
        <dsp:cNvSpPr/>
      </dsp:nvSpPr>
      <dsp:spPr>
        <a:xfrm>
          <a:off x="208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Exploring other algorithms (e.g., neural networks, gradient boosting) to improve prediction accuracy.</a:t>
          </a:r>
        </a:p>
      </dsp:txBody>
      <dsp:txXfrm>
        <a:off x="208051" y="1456852"/>
        <a:ext cx="1800000" cy="1431321"/>
      </dsp:txXfrm>
    </dsp:sp>
    <dsp:sp modelId="{D955499B-512B-417E-A893-6D7B7096B221}">
      <dsp:nvSpPr>
        <dsp:cNvPr id="0" name=""/>
        <dsp:cNvSpPr/>
      </dsp:nvSpPr>
      <dsp:spPr>
        <a:xfrm>
          <a:off x="2818051" y="25114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61448-07DE-40B1-A6D2-3CB367F686F2}">
      <dsp:nvSpPr>
        <dsp:cNvPr id="0" name=""/>
        <dsp:cNvSpPr/>
      </dsp:nvSpPr>
      <dsp:spPr>
        <a:xfrm>
          <a:off x="2323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Deploying the model to provide real-time predictions, enabling stakeholders to make timely data-driven decisions.</a:t>
          </a:r>
        </a:p>
      </dsp:txBody>
      <dsp:txXfrm>
        <a:off x="2323051" y="1456852"/>
        <a:ext cx="1800000" cy="1431321"/>
      </dsp:txXfrm>
    </dsp:sp>
    <dsp:sp modelId="{9BCEBA30-085B-4536-9AC5-CF0DF73EDE6E}">
      <dsp:nvSpPr>
        <dsp:cNvPr id="0" name=""/>
        <dsp:cNvSpPr/>
      </dsp:nvSpPr>
      <dsp:spPr>
        <a:xfrm>
          <a:off x="4933051" y="25114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5800E-4B8D-4271-B872-CEDEAB0F3FA9}">
      <dsp:nvSpPr>
        <dsp:cNvPr id="0" name=""/>
        <dsp:cNvSpPr/>
      </dsp:nvSpPr>
      <dsp:spPr>
        <a:xfrm>
          <a:off x="4438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Encourage the development of a mechanism to gather user feedback on predictions to improve model performance continuously.</a:t>
          </a:r>
        </a:p>
      </dsp:txBody>
      <dsp:txXfrm>
        <a:off x="4438051" y="1456852"/>
        <a:ext cx="1800000" cy="143132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Prediction Feature:</a:t>
            </a:r>
            <a:r>
              <a:rPr lang="en-US" sz="1200" dirty="0"/>
              <a:t> Input data on age, spending habits, and behaviors to predict lifestyle choices.</a:t>
            </a:r>
            <a:br>
              <a:rPr lang="en-US" sz="1200" dirty="0"/>
            </a:br>
            <a:br>
              <a:rPr lang="en-US" sz="1200" dirty="0"/>
            </a:br>
            <a:br>
              <a:rPr lang="en-US" sz="1200" dirty="0"/>
            </a:br>
            <a:r>
              <a:rPr lang="en-US" sz="1200" b="1" dirty="0"/>
              <a:t>Data Visualization:</a:t>
            </a:r>
            <a:r>
              <a:rPr lang="en-US" sz="1200" dirty="0"/>
              <a:t> Visual reports on feature importance and trends related to lifestyle predictions.</a:t>
            </a:r>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6</a:t>
            </a:fld>
            <a:endParaRPr lang="en-US"/>
          </a:p>
        </p:txBody>
      </p:sp>
    </p:spTree>
    <p:extLst>
      <p:ext uri="{BB962C8B-B14F-4D97-AF65-F5344CB8AC3E}">
        <p14:creationId xmlns:p14="http://schemas.microsoft.com/office/powerpoint/2010/main" val="305270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consists of 475,675 records with 29 features (6 categorical, 23 numerical). It includes demographic (age, gender), financial (wellness indices, environmental awareness), and behavioral (exercise hours, screen time) data.</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8</a:t>
            </a:fld>
            <a:endParaRPr lang="en-US"/>
          </a:p>
        </p:txBody>
      </p:sp>
    </p:spTree>
    <p:extLst>
      <p:ext uri="{BB962C8B-B14F-4D97-AF65-F5344CB8AC3E}">
        <p14:creationId xmlns:p14="http://schemas.microsoft.com/office/powerpoint/2010/main" val="320034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a:rPr>
              <a:t>High collinearity pairs (above 0.7):</a:t>
            </a:r>
          </a:p>
          <a:p>
            <a:pPr marL="742950" lvl="1" indent="-285750" algn="l">
              <a:buFont typeface="Arial" panose="020B0604020202020204" pitchFamily="34" charset="0"/>
              <a:buChar char="•"/>
            </a:pPr>
            <a:r>
              <a:rPr lang="en-US" b="0" i="0" dirty="0">
                <a:solidFill>
                  <a:srgbClr val="000000"/>
                </a:solidFill>
                <a:effectLst/>
                <a:latin typeface="Helvetica Neue"/>
              </a:rPr>
              <a:t>Annual Vacation Days And Lifestyle Balance Score: We think about dropping "Annual Vacation Days". The "Lifestyle Balance Score" seems to be a more comprehensive metric that likely incorporates vacation time along with other factors.</a:t>
            </a:r>
          </a:p>
          <a:p>
            <a:pPr marL="742950" lvl="1" indent="-285750" algn="l">
              <a:buFont typeface="Arial" panose="020B0604020202020204" pitchFamily="34" charset="0"/>
              <a:buChar char="•"/>
            </a:pPr>
            <a:r>
              <a:rPr lang="en-US" b="0" i="0" dirty="0">
                <a:solidFill>
                  <a:srgbClr val="000000"/>
                </a:solidFill>
                <a:effectLst/>
                <a:latin typeface="Helvetica Neue"/>
              </a:rPr>
              <a:t>Time Management Skill And Number of Professional Trainings </a:t>
            </a:r>
            <a:r>
              <a:rPr lang="en-US" b="0" i="0" dirty="0" err="1">
                <a:solidFill>
                  <a:srgbClr val="000000"/>
                </a:solidFill>
                <a:effectLst/>
                <a:latin typeface="Helvetica Neue"/>
              </a:rPr>
              <a:t>Attended:We</a:t>
            </a:r>
            <a:r>
              <a:rPr lang="en-US" b="0" i="0" dirty="0">
                <a:solidFill>
                  <a:srgbClr val="000000"/>
                </a:solidFill>
                <a:effectLst/>
                <a:latin typeface="Helvetica Neue"/>
              </a:rPr>
              <a:t> think about dropping "Number of Professional Trainings Attended". "Time Management Skill" is likely more directly relevant to productivity and overall performance. The number of trainings attended might be just one factor contributing to time management skills.</a:t>
            </a:r>
          </a:p>
          <a:p>
            <a:pPr marL="742950" lvl="1" indent="-285750" algn="l">
              <a:buFont typeface="Arial" panose="020B0604020202020204" pitchFamily="34" charset="0"/>
              <a:buChar char="•"/>
            </a:pPr>
            <a:r>
              <a:rPr lang="en-US" b="0" i="0" dirty="0">
                <a:solidFill>
                  <a:srgbClr val="000000"/>
                </a:solidFill>
                <a:effectLst/>
                <a:latin typeface="Helvetica Neue"/>
              </a:rPr>
              <a:t>Stress Management Score And Entertainment Engagement Factor: We think about dropping "Entertainment Engagement Factor". The "Stress Management Score" appears to be more directly related to an individual's well-being and ability to handle workplace pressures. While entertainment engagement might contribute to stress management, it's likely just one of many factors, and the Stress Management Score probably provides a more holistic view. `</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10</a:t>
            </a:fld>
            <a:endParaRPr lang="en-US"/>
          </a:p>
        </p:txBody>
      </p:sp>
    </p:spTree>
    <p:extLst>
      <p:ext uri="{BB962C8B-B14F-4D97-AF65-F5344CB8AC3E}">
        <p14:creationId xmlns:p14="http://schemas.microsoft.com/office/powerpoint/2010/main" val="203842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Our data after cleaning is 32-column, so it's worth </a:t>
            </a:r>
            <a:r>
              <a:rPr lang="en-US" b="0" dirty="0" err="1">
                <a:solidFill>
                  <a:srgbClr val="D4D4D4"/>
                </a:solidFill>
                <a:effectLst/>
                <a:latin typeface="Consolas" panose="020B0609020204030204" pitchFamily="49" charset="0"/>
              </a:rPr>
              <a:t>cosidering</a:t>
            </a:r>
            <a:r>
              <a:rPr lang="en-US" b="0" dirty="0">
                <a:solidFill>
                  <a:srgbClr val="D4D4D4"/>
                </a:solidFill>
                <a:effectLst/>
                <a:latin typeface="Consolas" panose="020B0609020204030204" pitchFamily="49" charset="0"/>
              </a:rPr>
              <a:t> normalization to facilitate the upcoming data analysis and </a:t>
            </a:r>
            <a:r>
              <a:rPr lang="en-US" b="0" dirty="0" err="1">
                <a:solidFill>
                  <a:srgbClr val="D4D4D4"/>
                </a:solidFill>
                <a:effectLst/>
                <a:latin typeface="Consolas" panose="020B0609020204030204" pitchFamily="49" charset="0"/>
              </a:rPr>
              <a:t>visulization</a:t>
            </a:r>
            <a:r>
              <a:rPr lang="en-US" b="0" dirty="0">
                <a:solidFill>
                  <a:srgbClr val="D4D4D4"/>
                </a:solidFill>
                <a:effectLst/>
                <a:latin typeface="Consolas" panose="020B0609020204030204" pitchFamily="49" charset="0"/>
              </a:rPr>
              <a:t>, as well as, making storing data in a rational database easier.</a:t>
            </a:r>
          </a:p>
          <a:p>
            <a:r>
              <a:rPr lang="en-US" b="0" dirty="0">
                <a:solidFill>
                  <a:srgbClr val="D4D4D4"/>
                </a:solidFill>
                <a:effectLst/>
                <a:latin typeface="Consolas" panose="020B0609020204030204" pitchFamily="49" charset="0"/>
              </a:rPr>
              <a:t>So we are </a:t>
            </a:r>
            <a:r>
              <a:rPr lang="en-US" b="0" dirty="0" err="1">
                <a:solidFill>
                  <a:srgbClr val="D4D4D4"/>
                </a:solidFill>
                <a:effectLst/>
                <a:latin typeface="Consolas" panose="020B0609020204030204" pitchFamily="49" charset="0"/>
              </a:rPr>
              <a:t>gonna</a:t>
            </a:r>
            <a:r>
              <a:rPr lang="en-US" b="0" dirty="0">
                <a:solidFill>
                  <a:srgbClr val="D4D4D4"/>
                </a:solidFill>
                <a:effectLst/>
                <a:latin typeface="Consolas" panose="020B0609020204030204" pitchFamily="49" charset="0"/>
              </a:rPr>
              <a:t> expand the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into 3 tables one for </a:t>
            </a:r>
            <a:r>
              <a:rPr lang="en-US" b="0" dirty="0">
                <a:solidFill>
                  <a:srgbClr val="CE9178"/>
                </a:solidFill>
                <a:effectLst/>
                <a:latin typeface="Consolas" panose="020B0609020204030204" pitchFamily="49" charset="0"/>
              </a:rPr>
              <a:t>`Location`</a:t>
            </a:r>
            <a:r>
              <a:rPr lang="en-US" b="0" dirty="0">
                <a:solidFill>
                  <a:srgbClr val="D4D4D4"/>
                </a:solidFill>
                <a:effectLst/>
                <a:latin typeface="Consolas" panose="020B0609020204030204" pitchFamily="49" charset="0"/>
              </a:rPr>
              <a:t> entity, the other for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User_details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entity, and the last one is our main table which is </a:t>
            </a:r>
            <a:r>
              <a:rPr lang="en-US" b="0" dirty="0">
                <a:solidFill>
                  <a:srgbClr val="CE9178"/>
                </a:solidFill>
                <a:effectLst/>
                <a:latin typeface="Consolas" panose="020B0609020204030204" pitchFamily="49" charset="0"/>
              </a:rPr>
              <a:t>`Lifestyles`</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17</a:t>
            </a:fld>
            <a:endParaRPr lang="en-US"/>
          </a:p>
        </p:txBody>
      </p:sp>
    </p:spTree>
    <p:extLst>
      <p:ext uri="{BB962C8B-B14F-4D97-AF65-F5344CB8AC3E}">
        <p14:creationId xmlns:p14="http://schemas.microsoft.com/office/powerpoint/2010/main" val="66915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fld id="{1B4777F9-2A00-47FF-A8CF-CA2FA3234A29}" type="datetime1">
              <a:rPr lang="en-US" smtClean="0"/>
              <a:t>10/22/2024</a:t>
            </a:fld>
            <a:endParaRPr lang="en-US"/>
          </a:p>
        </p:txBody>
      </p:sp>
      <p:sp>
        <p:nvSpPr>
          <p:cNvPr id="10" name="Freeform 6">
            <a:extLst>
              <a:ext uri="{FF2B5EF4-FFF2-40B4-BE49-F238E27FC236}">
                <a16:creationId xmlns:a16="http://schemas.microsoft.com/office/drawing/2014/main" id="{BD404EBF-6236-4A3D-BEB9-F17357463B06}"/>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5140D0A2-F8A9-7918-6D42-0B21462A7985}"/>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0231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fld id="{6EB1263D-828A-4F7C-B53F-CF7F3AF23101}" type="datetime1">
              <a:rPr lang="en-US" smtClean="0"/>
              <a:t>10/22/2024</a:t>
            </a:fld>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7855878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fld id="{DFAA11DA-715D-4CCB-8B4E-F539348944E6}" type="datetime1">
              <a:rPr lang="en-US" smtClean="0"/>
              <a:t>10/22/2024</a:t>
            </a:fld>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44664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p:txBody>
          <a:bodyPr/>
          <a:lstStyle/>
          <a:p>
            <a:fld id="{02979B47-FAC9-4AEE-B74B-3F584ED26D59}" type="datetime1">
              <a:rPr lang="en-US" smtClean="0"/>
              <a:pPr/>
              <a:t>10/22/2024</a:t>
            </a:fld>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r>
              <a:rPr lang="en-US"/>
              <a:t>@MCIT-2024</a:t>
            </a:r>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fld id="{BBD87E75-7A42-4529-81A0-F6CFD6AF1551}" type="datetime1">
              <a:rPr lang="en-US" smtClean="0"/>
              <a:t>10/22/2024</a:t>
            </a:fld>
            <a:endParaRPr lang="en-US"/>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53228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fld id="{D40A7B7E-3938-4D0E-8E14-E58AA83CCFB6}" type="datetime1">
              <a:rPr lang="en-US" smtClean="0"/>
              <a:t>10/22/2024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a:extLst>
              <a:ext uri="{FF2B5EF4-FFF2-40B4-BE49-F238E27FC236}">
                <a16:creationId xmlns:a16="http://schemas.microsoft.com/office/drawing/2014/main" id="{B84FBEB5-E386-9685-E6D3-A062E9E46742}"/>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763437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fld id="{4A9E546C-EE17-4181-9D6E-D78043A81B8F}" type="datetime1">
              <a:rPr lang="en-US" smtClean="0"/>
              <a:t>10/22/2024</a:t>
            </a:fld>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2837214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fld id="{F538DEA4-61AE-4340-8E71-F8E1C0C7F674}" type="datetime1">
              <a:rPr lang="en-US" smtClean="0"/>
              <a:t>10/22/2024</a:t>
            </a:fld>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56075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800219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214485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fld id="{4FBD9E29-3541-490B-A77A-28C8A779906A}" type="datetime1">
              <a:rPr lang="en-US" smtClean="0"/>
              <a:t>10/22/2024</a:t>
            </a:fld>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377815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fld id="{4BBB6057-4896-492E-A421-79CA1BC6A688}" type="datetime1">
              <a:rPr lang="en-US" smtClean="0"/>
              <a:t>10/22/2024</a:t>
            </a:fld>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136237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ctr">
              <a:defRPr sz="1600">
                <a:solidFill>
                  <a:schemeClr val="bg1"/>
                </a:solidFill>
              </a:defRPr>
            </a:lvl1pPr>
          </a:lstStyle>
          <a:p>
            <a:fld id="{02979B47-FAC9-4AEE-B74B-3F584ED26D59}" type="datetime1">
              <a:rPr lang="en-US" smtClean="0"/>
              <a:pPr/>
              <a:t>10/22/2024</a:t>
            </a:fld>
            <a:endParaRPr lang="en-US" dirty="0"/>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@MCIT-2024</a:t>
            </a:r>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48963555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6FF-56D5-B2A8-CAF7-4A1D8E7A8116}"/>
              </a:ext>
            </a:extLst>
          </p:cNvPr>
          <p:cNvSpPr>
            <a:spLocks noGrp="1"/>
          </p:cNvSpPr>
          <p:nvPr>
            <p:ph type="ctrTitle"/>
          </p:nvPr>
        </p:nvSpPr>
        <p:spPr/>
        <p:txBody>
          <a:bodyPr>
            <a:normAutofit fontScale="90000"/>
          </a:bodyPr>
          <a:lstStyle/>
          <a:p>
            <a:r>
              <a:rPr lang="en-US" dirty="0">
                <a:solidFill>
                  <a:srgbClr val="336EA8"/>
                </a:solidFill>
                <a:latin typeface="Times New Roman" panose="02020603050405020304" pitchFamily="18" charset="0"/>
                <a:cs typeface="Times New Roman" panose="02020603050405020304" pitchFamily="18" charset="0"/>
              </a:rPr>
              <a:t>Exploratory Data Analysis and Machine Learning for Predicting Lifestyle Choices</a:t>
            </a:r>
          </a:p>
        </p:txBody>
      </p:sp>
      <p:sp>
        <p:nvSpPr>
          <p:cNvPr id="3" name="Subtitle 2">
            <a:extLst>
              <a:ext uri="{FF2B5EF4-FFF2-40B4-BE49-F238E27FC236}">
                <a16:creationId xmlns:a16="http://schemas.microsoft.com/office/drawing/2014/main" id="{2BB2B543-7EDB-6727-D8C3-805E1C1E5A99}"/>
              </a:ext>
            </a:extLst>
          </p:cNvPr>
          <p:cNvSpPr>
            <a:spLocks noGrp="1"/>
          </p:cNvSpPr>
          <p:nvPr>
            <p:ph type="subTitle" idx="1"/>
          </p:nvPr>
        </p:nvSpPr>
        <p:spPr>
          <a:xfrm>
            <a:off x="3959469" y="3739356"/>
            <a:ext cx="4193931" cy="2387600"/>
          </a:xfrm>
        </p:spPr>
        <p:txBody>
          <a:bodyPr numCol="1" anchor="ctr">
            <a:normAutofit lnSpcReduction="10000"/>
          </a:bodyPr>
          <a:lstStyle/>
          <a:p>
            <a:r>
              <a:rPr lang="en-US" sz="2800" b="1" dirty="0">
                <a:latin typeface="Times New Roman" panose="02020603050405020304" pitchFamily="18" charset="0"/>
                <a:cs typeface="Times New Roman" panose="02020603050405020304" pitchFamily="18" charset="0"/>
              </a:rPr>
              <a:t>Team members</a:t>
            </a:r>
          </a:p>
          <a:p>
            <a:pPr marL="2060575" indent="-2060575"/>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Doaa</a:t>
            </a:r>
            <a:r>
              <a:rPr lang="en-US" sz="2000" dirty="0">
                <a:latin typeface="Times New Roman" panose="02020603050405020304" pitchFamily="18" charset="0"/>
                <a:cs typeface="Times New Roman" panose="02020603050405020304" pitchFamily="18" charset="0"/>
              </a:rPr>
              <a:t> Mohamed</a:t>
            </a:r>
          </a:p>
          <a:p>
            <a:pPr marL="2060575" indent="-2060575"/>
            <a:r>
              <a:rPr lang="en-US" sz="2000" dirty="0">
                <a:latin typeface="Times New Roman" panose="02020603050405020304" pitchFamily="18" charset="0"/>
                <a:cs typeface="Times New Roman" panose="02020603050405020304" pitchFamily="18" charset="0"/>
              </a:rPr>
              <a:t> Jehad Essam</a:t>
            </a:r>
          </a:p>
          <a:p>
            <a:pPr marL="2803525" indent="-2803525"/>
            <a:r>
              <a:rPr lang="en-US" sz="2000" dirty="0">
                <a:latin typeface="Times New Roman" panose="02020603050405020304" pitchFamily="18" charset="0"/>
                <a:cs typeface="Times New Roman" panose="02020603050405020304" pitchFamily="18" charset="0"/>
              </a:rPr>
              <a:t> Mariam Badr</a:t>
            </a:r>
          </a:p>
          <a:p>
            <a:pPr marL="2803525" indent="-2803525"/>
            <a:r>
              <a:rPr lang="en-US" sz="2000" dirty="0">
                <a:latin typeface="Times New Roman" panose="02020603050405020304" pitchFamily="18" charset="0"/>
                <a:cs typeface="Times New Roman" panose="02020603050405020304" pitchFamily="18" charset="0"/>
              </a:rPr>
              <a:t>Mohamed Mostafa</a:t>
            </a:r>
          </a:p>
          <a:p>
            <a:r>
              <a:rPr lang="en-US" sz="2000" dirty="0">
                <a:latin typeface="Times New Roman" panose="02020603050405020304" pitchFamily="18" charset="0"/>
                <a:cs typeface="Times New Roman" panose="02020603050405020304" pitchFamily="18" charset="0"/>
              </a:rPr>
              <a:t>Mohamed Essam</a:t>
            </a:r>
          </a:p>
        </p:txBody>
      </p:sp>
      <p:sp>
        <p:nvSpPr>
          <p:cNvPr id="4" name="Date Placeholder 3">
            <a:extLst>
              <a:ext uri="{FF2B5EF4-FFF2-40B4-BE49-F238E27FC236}">
                <a16:creationId xmlns:a16="http://schemas.microsoft.com/office/drawing/2014/main" id="{3979DE92-BF09-18B7-EA23-C7DD041A7E21}"/>
              </a:ext>
            </a:extLst>
          </p:cNvPr>
          <p:cNvSpPr>
            <a:spLocks noGrp="1"/>
          </p:cNvSpPr>
          <p:nvPr>
            <p:ph type="dt" sz="half" idx="10"/>
          </p:nvPr>
        </p:nvSpPr>
        <p:spPr/>
        <p:txBody>
          <a:bodyPr/>
          <a:lstStyle/>
          <a:p>
            <a:fld id="{BBD87E75-7A42-4529-81A0-F6CFD6AF1551}" type="datetime1">
              <a:rPr lang="en-US" smtClean="0"/>
              <a:t>10/22/2024</a:t>
            </a:fld>
            <a:endParaRPr lang="en-US"/>
          </a:p>
        </p:txBody>
      </p:sp>
      <p:sp>
        <p:nvSpPr>
          <p:cNvPr id="5" name="Footer Placeholder 4">
            <a:extLst>
              <a:ext uri="{FF2B5EF4-FFF2-40B4-BE49-F238E27FC236}">
                <a16:creationId xmlns:a16="http://schemas.microsoft.com/office/drawing/2014/main" id="{366293C0-E01E-118A-CA95-592D66542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40B66-9776-1769-3710-74383D24F7D3}"/>
              </a:ext>
            </a:extLst>
          </p:cNvPr>
          <p:cNvSpPr>
            <a:spLocks noGrp="1"/>
          </p:cNvSpPr>
          <p:nvPr>
            <p:ph type="sldNum" sz="quarter" idx="12"/>
          </p:nvPr>
        </p:nvSpPr>
        <p:spPr/>
        <p:txBody>
          <a:bodyPr/>
          <a:lstStyle/>
          <a:p>
            <a:fld id="{5EE24C92-1265-4741-8F9F-404A15D9386E}" type="slidenum">
              <a:rPr lang="en-US" smtClean="0"/>
              <a:t>1</a:t>
            </a:fld>
            <a:endParaRPr lang="en-US"/>
          </a:p>
        </p:txBody>
      </p:sp>
    </p:spTree>
    <p:extLst>
      <p:ext uri="{BB962C8B-B14F-4D97-AF65-F5344CB8AC3E}">
        <p14:creationId xmlns:p14="http://schemas.microsoft.com/office/powerpoint/2010/main" val="817246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E61B8291-15E7-A89B-566C-0A9741C3A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9472" y="1576108"/>
            <a:ext cx="9415306" cy="4780242"/>
          </a:xfrm>
        </p:spPr>
      </p:pic>
      <p:sp>
        <p:nvSpPr>
          <p:cNvPr id="4" name="Date Placeholder 3">
            <a:extLst>
              <a:ext uri="{FF2B5EF4-FFF2-40B4-BE49-F238E27FC236}">
                <a16:creationId xmlns:a16="http://schemas.microsoft.com/office/drawing/2014/main" id="{18C0E7E2-D49E-9F6C-D69D-0649BC673209}"/>
              </a:ext>
            </a:extLst>
          </p:cNvPr>
          <p:cNvSpPr>
            <a:spLocks noGrp="1"/>
          </p:cNvSpPr>
          <p:nvPr>
            <p:ph type="dt" sz="half" idx="10"/>
          </p:nvPr>
        </p:nvSpPr>
        <p:spPr/>
        <p:txBody>
          <a:bodyPr/>
          <a:lstStyle/>
          <a:p>
            <a:fld id="{D40A7B7E-3938-4D0E-8E14-E58AA83CCFB6}" type="datetime1">
              <a:rPr lang="en-US" smtClean="0"/>
              <a:t>10/22/2024</a:t>
            </a:fld>
            <a:endParaRPr lang="en-US" dirty="0"/>
          </a:p>
        </p:txBody>
      </p:sp>
      <p:sp>
        <p:nvSpPr>
          <p:cNvPr id="5" name="Footer Placeholder 4">
            <a:extLst>
              <a:ext uri="{FF2B5EF4-FFF2-40B4-BE49-F238E27FC236}">
                <a16:creationId xmlns:a16="http://schemas.microsoft.com/office/drawing/2014/main" id="{78717946-07C7-DC10-0F0C-F689D3002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4A019-1D12-BE93-542A-C0C676A74F65}"/>
              </a:ext>
            </a:extLst>
          </p:cNvPr>
          <p:cNvSpPr>
            <a:spLocks noGrp="1"/>
          </p:cNvSpPr>
          <p:nvPr>
            <p:ph type="sldNum" sz="quarter" idx="12"/>
          </p:nvPr>
        </p:nvSpPr>
        <p:spPr/>
        <p:txBody>
          <a:bodyPr/>
          <a:lstStyle/>
          <a:p>
            <a:fld id="{5EE24C92-1265-4741-8F9F-404A15D9386E}" type="slidenum">
              <a:rPr lang="en-US" smtClean="0"/>
              <a:t>10</a:t>
            </a:fld>
            <a:endParaRPr lang="en-US"/>
          </a:p>
        </p:txBody>
      </p:sp>
      <p:sp>
        <p:nvSpPr>
          <p:cNvPr id="9" name="TextBox 8">
            <a:extLst>
              <a:ext uri="{FF2B5EF4-FFF2-40B4-BE49-F238E27FC236}">
                <a16:creationId xmlns:a16="http://schemas.microsoft.com/office/drawing/2014/main" id="{919E3229-D13B-448D-B173-007195E8EB08}"/>
              </a:ext>
            </a:extLst>
          </p:cNvPr>
          <p:cNvSpPr txBox="1"/>
          <p:nvPr/>
        </p:nvSpPr>
        <p:spPr>
          <a:xfrm>
            <a:off x="2571565" y="681037"/>
            <a:ext cx="7045519" cy="646331"/>
          </a:xfrm>
          <a:prstGeom prst="rect">
            <a:avLst/>
          </a:prstGeom>
          <a:noFill/>
        </p:spPr>
        <p:txBody>
          <a:bodyPr wrap="none" rtlCol="0">
            <a:spAutoFit/>
          </a:bodyPr>
          <a:lstStyle/>
          <a:p>
            <a:pPr algn="ctr"/>
            <a:r>
              <a:rPr lang="en-US" sz="3600" b="1" dirty="0">
                <a:solidFill>
                  <a:srgbClr val="0D0D0D"/>
                </a:solidFill>
                <a:latin typeface="Times New Roman" panose="02020603050405020304" pitchFamily="18" charset="0"/>
                <a:cs typeface="Times New Roman" panose="02020603050405020304" pitchFamily="18" charset="0"/>
              </a:rPr>
              <a:t>Relationships Between Data Points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884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a computer&#10;&#10;Description automatically generated">
            <a:extLst>
              <a:ext uri="{FF2B5EF4-FFF2-40B4-BE49-F238E27FC236}">
                <a16:creationId xmlns:a16="http://schemas.microsoft.com/office/drawing/2014/main" id="{5C8F1E24-7C32-EACA-F8BD-D82E708A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35292"/>
            <a:ext cx="10905066" cy="4171186"/>
          </a:xfrm>
          <a:prstGeom prst="rect">
            <a:avLst/>
          </a:prstGeom>
        </p:spPr>
      </p:pic>
      <p:sp>
        <p:nvSpPr>
          <p:cNvPr id="2" name="Date Placeholder 1">
            <a:extLst>
              <a:ext uri="{FF2B5EF4-FFF2-40B4-BE49-F238E27FC236}">
                <a16:creationId xmlns:a16="http://schemas.microsoft.com/office/drawing/2014/main" id="{08DB1480-28E7-DEC3-B4E8-2C07BD3C8988}"/>
              </a:ext>
            </a:extLst>
          </p:cNvPr>
          <p:cNvSpPr>
            <a:spLocks noGrp="1"/>
          </p:cNvSpPr>
          <p:nvPr>
            <p:ph type="dt" sz="half" idx="10"/>
          </p:nvPr>
        </p:nvSpPr>
        <p:spPr>
          <a:xfrm>
            <a:off x="838200" y="6356350"/>
            <a:ext cx="2743200" cy="365125"/>
          </a:xfrm>
        </p:spPr>
        <p:txBody>
          <a:bodyPr>
            <a:normAutofit/>
          </a:bodyPr>
          <a:lstStyle/>
          <a:p>
            <a:pPr>
              <a:spcAft>
                <a:spcPts val="600"/>
              </a:spcAft>
            </a:pPr>
            <a:fld id="{C7A1BBAB-51C5-4FCF-9DF9-CE3252633D91}" type="datetime1">
              <a:rPr lang="en-US" smtClean="0"/>
              <a:pPr>
                <a:spcAft>
                  <a:spcPts val="600"/>
                </a:spcAft>
              </a:pPr>
              <a:t>10/22/2024</a:t>
            </a:fld>
            <a:endParaRPr lang="en-US"/>
          </a:p>
        </p:txBody>
      </p:sp>
      <p:sp>
        <p:nvSpPr>
          <p:cNvPr id="3" name="Footer Placeholder 2">
            <a:extLst>
              <a:ext uri="{FF2B5EF4-FFF2-40B4-BE49-F238E27FC236}">
                <a16:creationId xmlns:a16="http://schemas.microsoft.com/office/drawing/2014/main" id="{F1EC78F2-647C-148E-CC5E-2259C27B59ED}"/>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4" name="Slide Number Placeholder 3">
            <a:extLst>
              <a:ext uri="{FF2B5EF4-FFF2-40B4-BE49-F238E27FC236}">
                <a16:creationId xmlns:a16="http://schemas.microsoft.com/office/drawing/2014/main" id="{E762B8A3-D930-277A-79C7-FF46C5BAEC0D}"/>
              </a:ext>
            </a:extLst>
          </p:cNvPr>
          <p:cNvSpPr>
            <a:spLocks noGrp="1"/>
          </p:cNvSpPr>
          <p:nvPr>
            <p:ph type="sldNum" sz="quarter" idx="12"/>
          </p:nvPr>
        </p:nvSpPr>
        <p:spPr>
          <a:xfrm>
            <a:off x="8610600" y="6356350"/>
            <a:ext cx="2743200" cy="365125"/>
          </a:xfrm>
        </p:spPr>
        <p:txBody>
          <a:bodyPr>
            <a:normAutofit/>
          </a:bodyPr>
          <a:lstStyle/>
          <a:p>
            <a:pPr>
              <a:spcAft>
                <a:spcPts val="600"/>
              </a:spcAft>
            </a:pPr>
            <a:fld id="{5EE24C92-1265-4741-8F9F-404A15D9386E}" type="slidenum">
              <a:rPr lang="en-US" smtClean="0"/>
              <a:pPr>
                <a:spcAft>
                  <a:spcPts val="600"/>
                </a:spcAft>
              </a:pPr>
              <a:t>11</a:t>
            </a:fld>
            <a:endParaRPr lang="en-US"/>
          </a:p>
        </p:txBody>
      </p:sp>
      <p:sp>
        <p:nvSpPr>
          <p:cNvPr id="9" name="TextBox 8">
            <a:extLst>
              <a:ext uri="{FF2B5EF4-FFF2-40B4-BE49-F238E27FC236}">
                <a16:creationId xmlns:a16="http://schemas.microsoft.com/office/drawing/2014/main" id="{0A2886F2-CDC0-8A5E-A1CB-F8AB45ECA011}"/>
              </a:ext>
            </a:extLst>
          </p:cNvPr>
          <p:cNvSpPr txBox="1"/>
          <p:nvPr/>
        </p:nvSpPr>
        <p:spPr>
          <a:xfrm>
            <a:off x="3676107" y="743241"/>
            <a:ext cx="5190523" cy="1200329"/>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Programming Languages</a:t>
            </a:r>
          </a:p>
          <a:p>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566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Project Pipeline</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10/22/2024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12</a:t>
            </a:fld>
            <a:endParaRPr lang="en-US">
              <a:solidFill>
                <a:schemeClr val="tx1">
                  <a:tint val="75000"/>
                </a:schemeClr>
              </a:solidFill>
            </a:endParaRPr>
          </a:p>
        </p:txBody>
      </p:sp>
    </p:spTree>
    <p:extLst>
      <p:ext uri="{BB962C8B-B14F-4D97-AF65-F5344CB8AC3E}">
        <p14:creationId xmlns:p14="http://schemas.microsoft.com/office/powerpoint/2010/main" val="283228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13</a:t>
            </a:fld>
            <a:endParaRPr lang="en-US"/>
          </a:p>
        </p:txBody>
      </p:sp>
      <p:sp>
        <p:nvSpPr>
          <p:cNvPr id="5" name="TextBox 4">
            <a:extLst>
              <a:ext uri="{FF2B5EF4-FFF2-40B4-BE49-F238E27FC236}">
                <a16:creationId xmlns:a16="http://schemas.microsoft.com/office/drawing/2014/main" id="{AF735DA7-B1F2-9799-C7A7-899D35CF5BC9}"/>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Fixing Average Monthly Spend on Entertainment Datatype</a:t>
            </a:r>
            <a:endParaRPr lang="en-US" dirty="0"/>
          </a:p>
        </p:txBody>
      </p:sp>
      <p:pic>
        <p:nvPicPr>
          <p:cNvPr id="13" name="Picture 12">
            <a:extLst>
              <a:ext uri="{FF2B5EF4-FFF2-40B4-BE49-F238E27FC236}">
                <a16:creationId xmlns:a16="http://schemas.microsoft.com/office/drawing/2014/main" id="{38102159-56D4-FF2C-44FA-24AE7B50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321" y="1960457"/>
            <a:ext cx="5410669" cy="2072820"/>
          </a:xfrm>
          <a:prstGeom prst="rect">
            <a:avLst/>
          </a:prstGeom>
        </p:spPr>
      </p:pic>
      <p:pic>
        <p:nvPicPr>
          <p:cNvPr id="15" name="Picture 14">
            <a:extLst>
              <a:ext uri="{FF2B5EF4-FFF2-40B4-BE49-F238E27FC236}">
                <a16:creationId xmlns:a16="http://schemas.microsoft.com/office/drawing/2014/main" id="{3879316E-9158-00E4-28BA-6FC9D913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321" y="4511584"/>
            <a:ext cx="8294613" cy="807790"/>
          </a:xfrm>
          <a:prstGeom prst="rect">
            <a:avLst/>
          </a:prstGeom>
        </p:spPr>
      </p:pic>
    </p:spTree>
    <p:extLst>
      <p:ext uri="{BB962C8B-B14F-4D97-AF65-F5344CB8AC3E}">
        <p14:creationId xmlns:p14="http://schemas.microsoft.com/office/powerpoint/2010/main" val="91479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14</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Handling Missing Values in Lifestyle Choice</a:t>
            </a:r>
            <a:endParaRPr lang="en-US" dirty="0"/>
          </a:p>
        </p:txBody>
      </p:sp>
      <p:pic>
        <p:nvPicPr>
          <p:cNvPr id="8" name="Picture 7">
            <a:extLst>
              <a:ext uri="{FF2B5EF4-FFF2-40B4-BE49-F238E27FC236}">
                <a16:creationId xmlns:a16="http://schemas.microsoft.com/office/drawing/2014/main" id="{FF787D7B-56C5-5381-57DD-24B3B6462C35}"/>
              </a:ext>
            </a:extLst>
          </p:cNvPr>
          <p:cNvPicPr>
            <a:picLocks noChangeAspect="1"/>
          </p:cNvPicPr>
          <p:nvPr/>
        </p:nvPicPr>
        <p:blipFill>
          <a:blip r:embed="rId2"/>
          <a:stretch>
            <a:fillRect/>
          </a:stretch>
        </p:blipFill>
        <p:spPr>
          <a:xfrm>
            <a:off x="1226048" y="3704911"/>
            <a:ext cx="6927351" cy="1466162"/>
          </a:xfrm>
          <a:prstGeom prst="rect">
            <a:avLst/>
          </a:prstGeom>
        </p:spPr>
      </p:pic>
      <p:pic>
        <p:nvPicPr>
          <p:cNvPr id="10" name="Picture 9">
            <a:extLst>
              <a:ext uri="{FF2B5EF4-FFF2-40B4-BE49-F238E27FC236}">
                <a16:creationId xmlns:a16="http://schemas.microsoft.com/office/drawing/2014/main" id="{63388FB5-E3C2-C68D-7195-394F0D0EE3E2}"/>
              </a:ext>
            </a:extLst>
          </p:cNvPr>
          <p:cNvPicPr>
            <a:picLocks noChangeAspect="1"/>
          </p:cNvPicPr>
          <p:nvPr/>
        </p:nvPicPr>
        <p:blipFill>
          <a:blip r:embed="rId3"/>
          <a:stretch>
            <a:fillRect/>
          </a:stretch>
        </p:blipFill>
        <p:spPr>
          <a:xfrm>
            <a:off x="1191089" y="2102292"/>
            <a:ext cx="6819900" cy="1295400"/>
          </a:xfrm>
          <a:prstGeom prst="rect">
            <a:avLst/>
          </a:prstGeom>
        </p:spPr>
      </p:pic>
      <p:sp>
        <p:nvSpPr>
          <p:cNvPr id="12" name="TextBox 11">
            <a:extLst>
              <a:ext uri="{FF2B5EF4-FFF2-40B4-BE49-F238E27FC236}">
                <a16:creationId xmlns:a16="http://schemas.microsoft.com/office/drawing/2014/main" id="{0754DE61-2CB7-EC62-46DA-F49667BBD4B3}"/>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575299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15</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Standardizing Gender Values (M/F)</a:t>
            </a:r>
            <a:endParaRPr lang="en-US" dirty="0"/>
          </a:p>
        </p:txBody>
      </p:sp>
      <p:pic>
        <p:nvPicPr>
          <p:cNvPr id="9" name="Picture 8">
            <a:extLst>
              <a:ext uri="{FF2B5EF4-FFF2-40B4-BE49-F238E27FC236}">
                <a16:creationId xmlns:a16="http://schemas.microsoft.com/office/drawing/2014/main" id="{7248D373-1DDB-B78B-929C-F400133C4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86" y="2045766"/>
            <a:ext cx="4366638" cy="2278577"/>
          </a:xfrm>
          <a:prstGeom prst="rect">
            <a:avLst/>
          </a:prstGeom>
        </p:spPr>
      </p:pic>
      <p:pic>
        <p:nvPicPr>
          <p:cNvPr id="12" name="Picture 11">
            <a:extLst>
              <a:ext uri="{FF2B5EF4-FFF2-40B4-BE49-F238E27FC236}">
                <a16:creationId xmlns:a16="http://schemas.microsoft.com/office/drawing/2014/main" id="{6D96F844-B3A0-6A4D-C93F-A551978D4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45" y="3429000"/>
            <a:ext cx="6370872" cy="2347163"/>
          </a:xfrm>
          <a:prstGeom prst="rect">
            <a:avLst/>
          </a:prstGeom>
        </p:spPr>
      </p:pic>
      <p:sp>
        <p:nvSpPr>
          <p:cNvPr id="13" name="TextBox 12">
            <a:extLst>
              <a:ext uri="{FF2B5EF4-FFF2-40B4-BE49-F238E27FC236}">
                <a16:creationId xmlns:a16="http://schemas.microsoft.com/office/drawing/2014/main" id="{E128123E-F828-3B4D-1459-11FDD6FAEDB9}"/>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1208772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16</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Expanding Location Column (City, State, Country)</a:t>
            </a:r>
            <a:endParaRPr lang="en-US" dirty="0"/>
          </a:p>
        </p:txBody>
      </p:sp>
      <p:pic>
        <p:nvPicPr>
          <p:cNvPr id="8" name="Picture 7" descr="A screenshot of a computer&#10;&#10;Description automatically generated">
            <a:extLst>
              <a:ext uri="{FF2B5EF4-FFF2-40B4-BE49-F238E27FC236}">
                <a16:creationId xmlns:a16="http://schemas.microsoft.com/office/drawing/2014/main" id="{0B27C818-2D86-95E6-736E-9AED140B6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94" y="2263309"/>
            <a:ext cx="4366638" cy="1950889"/>
          </a:xfrm>
          <a:prstGeom prst="rect">
            <a:avLst/>
          </a:prstGeom>
        </p:spPr>
      </p:pic>
      <p:pic>
        <p:nvPicPr>
          <p:cNvPr id="11" name="Picture 10">
            <a:extLst>
              <a:ext uri="{FF2B5EF4-FFF2-40B4-BE49-F238E27FC236}">
                <a16:creationId xmlns:a16="http://schemas.microsoft.com/office/drawing/2014/main" id="{AF39F1D4-2D22-F6D1-C5DE-281A0A92B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694" y="4569549"/>
            <a:ext cx="8497036" cy="1021168"/>
          </a:xfrm>
          <a:prstGeom prst="rect">
            <a:avLst/>
          </a:prstGeom>
        </p:spPr>
      </p:pic>
      <p:sp>
        <p:nvSpPr>
          <p:cNvPr id="13" name="TextBox 12">
            <a:extLst>
              <a:ext uri="{FF2B5EF4-FFF2-40B4-BE49-F238E27FC236}">
                <a16:creationId xmlns:a16="http://schemas.microsoft.com/office/drawing/2014/main" id="{B3B3FEB7-693D-19E8-9A12-460A776D892A}"/>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039200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17</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Database Normalization</a:t>
            </a:r>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2E7CF177-4CF9-39D8-8467-520C8014F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98" y="2198618"/>
            <a:ext cx="6386113" cy="3223539"/>
          </a:xfrm>
          <a:prstGeom prst="rect">
            <a:avLst/>
          </a:prstGeom>
        </p:spPr>
      </p:pic>
      <p:sp>
        <p:nvSpPr>
          <p:cNvPr id="10" name="TextBox 9">
            <a:extLst>
              <a:ext uri="{FF2B5EF4-FFF2-40B4-BE49-F238E27FC236}">
                <a16:creationId xmlns:a16="http://schemas.microsoft.com/office/drawing/2014/main" id="{A320F3A3-8331-D02D-DA22-4E2C2177B22E}"/>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45815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9FCE1-130C-3B32-FC4F-D3B6FF5AC959}"/>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6B171F12-5504-2DA6-F36D-21C38BFA3B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17CC8-B4A1-637F-7B54-DE2A3A94FFE2}"/>
              </a:ext>
            </a:extLst>
          </p:cNvPr>
          <p:cNvSpPr>
            <a:spLocks noGrp="1"/>
          </p:cNvSpPr>
          <p:nvPr>
            <p:ph type="sldNum" sz="quarter" idx="12"/>
          </p:nvPr>
        </p:nvSpPr>
        <p:spPr/>
        <p:txBody>
          <a:bodyPr/>
          <a:lstStyle/>
          <a:p>
            <a:fld id="{5EE24C92-1265-4741-8F9F-404A15D9386E}" type="slidenum">
              <a:rPr lang="en-US" smtClean="0"/>
              <a:t>18</a:t>
            </a:fld>
            <a:endParaRPr lang="en-US"/>
          </a:p>
        </p:txBody>
      </p:sp>
      <p:sp>
        <p:nvSpPr>
          <p:cNvPr id="5" name="TextBox 4">
            <a:extLst>
              <a:ext uri="{FF2B5EF4-FFF2-40B4-BE49-F238E27FC236}">
                <a16:creationId xmlns:a16="http://schemas.microsoft.com/office/drawing/2014/main" id="{908ED900-F2EB-79A0-39E2-BBDBB8B37411}"/>
              </a:ext>
            </a:extLst>
          </p:cNvPr>
          <p:cNvSpPr txBox="1"/>
          <p:nvPr/>
        </p:nvSpPr>
        <p:spPr>
          <a:xfrm>
            <a:off x="3205424" y="687944"/>
            <a:ext cx="5613435" cy="993926"/>
          </a:xfrm>
          <a:prstGeom prst="rect">
            <a:avLst/>
          </a:prstGeom>
        </p:spPr>
        <p:txBody>
          <a:bodyPr vert="horz" lIns="91440" tIns="45720" rIns="91440" bIns="45720" rtlCol="0" anchor="ctr">
            <a:normAutofit fontScale="92500" lnSpcReduction="20000"/>
          </a:bodyPr>
          <a:lstStyle>
            <a:defPPr>
              <a:defRPr lang="en-US"/>
            </a:defPPr>
            <a:lvl1pPr marR="0" lvl="0" algn="ctr">
              <a:lnSpc>
                <a:spcPct val="107000"/>
              </a:lnSpc>
              <a:spcBef>
                <a:spcPts val="0"/>
              </a:spcBef>
              <a:spcAft>
                <a:spcPts val="0"/>
              </a:spcAft>
              <a:buNone/>
              <a:defRPr sz="2800" u="none" strike="noStrike">
                <a:effectLst/>
                <a:latin typeface="Söhne"/>
                <a:ea typeface="Aptos" panose="020B0004020202020204" pitchFamily="34" charset="0"/>
                <a:cs typeface="Aptos" panose="020B0004020202020204" pitchFamily="34" charset="0"/>
              </a:defRPr>
            </a:lvl1pPr>
          </a:lstStyle>
          <a:p>
            <a:r>
              <a:rPr lang="en-US" sz="3600" b="1" dirty="0">
                <a:latin typeface="Times New Roman" panose="02020603050405020304" pitchFamily="18" charset="0"/>
                <a:cs typeface="Times New Roman" panose="02020603050405020304" pitchFamily="18" charset="0"/>
              </a:rPr>
              <a:t>2- Data Exploratory Analysis (SQL)</a:t>
            </a:r>
          </a:p>
          <a:p>
            <a:endParaRPr lang="en-US" dirty="0"/>
          </a:p>
        </p:txBody>
      </p:sp>
      <p:pic>
        <p:nvPicPr>
          <p:cNvPr id="7" name="Picture 6">
            <a:extLst>
              <a:ext uri="{FF2B5EF4-FFF2-40B4-BE49-F238E27FC236}">
                <a16:creationId xmlns:a16="http://schemas.microsoft.com/office/drawing/2014/main" id="{2FB18E0E-6A38-ADE6-AA30-EB8958D9B219}"/>
              </a:ext>
            </a:extLst>
          </p:cNvPr>
          <p:cNvPicPr>
            <a:picLocks noChangeAspect="1"/>
          </p:cNvPicPr>
          <p:nvPr/>
        </p:nvPicPr>
        <p:blipFill>
          <a:blip r:embed="rId2"/>
          <a:stretch>
            <a:fillRect/>
          </a:stretch>
        </p:blipFill>
        <p:spPr>
          <a:xfrm>
            <a:off x="3356150" y="1856488"/>
            <a:ext cx="6785154" cy="4206683"/>
          </a:xfrm>
          <a:prstGeom prst="rect">
            <a:avLst/>
          </a:prstGeom>
        </p:spPr>
      </p:pic>
      <p:sp>
        <p:nvSpPr>
          <p:cNvPr id="6" name="TextBox 5">
            <a:extLst>
              <a:ext uri="{FF2B5EF4-FFF2-40B4-BE49-F238E27FC236}">
                <a16:creationId xmlns:a16="http://schemas.microsoft.com/office/drawing/2014/main" id="{635C98E8-7D00-0105-60F0-6B5E9B93821C}"/>
              </a:ext>
            </a:extLst>
          </p:cNvPr>
          <p:cNvSpPr txBox="1"/>
          <p:nvPr/>
        </p:nvSpPr>
        <p:spPr>
          <a:xfrm>
            <a:off x="1778558" y="1487156"/>
            <a:ext cx="2396810"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modeling</a:t>
            </a:r>
          </a:p>
        </p:txBody>
      </p:sp>
    </p:spTree>
    <p:extLst>
      <p:ext uri="{BB962C8B-B14F-4D97-AF65-F5344CB8AC3E}">
        <p14:creationId xmlns:p14="http://schemas.microsoft.com/office/powerpoint/2010/main" val="3143682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9FCE1-130C-3B32-FC4F-D3B6FF5AC959}"/>
              </a:ext>
            </a:extLst>
          </p:cNvPr>
          <p:cNvSpPr>
            <a:spLocks noGrp="1"/>
          </p:cNvSpPr>
          <p:nvPr>
            <p:ph type="dt" sz="half" idx="10"/>
          </p:nvPr>
        </p:nvSpPr>
        <p:spPr/>
        <p:txBody>
          <a:bodyPr/>
          <a:lstStyle/>
          <a:p>
            <a:fld id="{C7A1BBAB-51C5-4FCF-9DF9-CE3252633D91}" type="datetime1">
              <a:rPr lang="en-US" smtClean="0"/>
              <a:t>10/22/2024</a:t>
            </a:fld>
            <a:endParaRPr lang="en-US"/>
          </a:p>
        </p:txBody>
      </p:sp>
      <p:sp>
        <p:nvSpPr>
          <p:cNvPr id="3" name="Footer Placeholder 2">
            <a:extLst>
              <a:ext uri="{FF2B5EF4-FFF2-40B4-BE49-F238E27FC236}">
                <a16:creationId xmlns:a16="http://schemas.microsoft.com/office/drawing/2014/main" id="{6B171F12-5504-2DA6-F36D-21C38BFA3B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17CC8-B4A1-637F-7B54-DE2A3A94FFE2}"/>
              </a:ext>
            </a:extLst>
          </p:cNvPr>
          <p:cNvSpPr>
            <a:spLocks noGrp="1"/>
          </p:cNvSpPr>
          <p:nvPr>
            <p:ph type="sldNum" sz="quarter" idx="12"/>
          </p:nvPr>
        </p:nvSpPr>
        <p:spPr/>
        <p:txBody>
          <a:bodyPr/>
          <a:lstStyle/>
          <a:p>
            <a:fld id="{5EE24C92-1265-4741-8F9F-404A15D9386E}" type="slidenum">
              <a:rPr lang="en-US" smtClean="0"/>
              <a:t>19</a:t>
            </a:fld>
            <a:endParaRPr lang="en-US"/>
          </a:p>
        </p:txBody>
      </p:sp>
      <p:sp>
        <p:nvSpPr>
          <p:cNvPr id="8" name="TextBox 7">
            <a:extLst>
              <a:ext uri="{FF2B5EF4-FFF2-40B4-BE49-F238E27FC236}">
                <a16:creationId xmlns:a16="http://schemas.microsoft.com/office/drawing/2014/main" id="{881135F9-555A-FA56-6EB2-3B1582D2D33E}"/>
              </a:ext>
            </a:extLst>
          </p:cNvPr>
          <p:cNvSpPr txBox="1"/>
          <p:nvPr/>
        </p:nvSpPr>
        <p:spPr>
          <a:xfrm>
            <a:off x="1621386" y="1643004"/>
            <a:ext cx="2258952"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General EDA</a:t>
            </a:r>
          </a:p>
        </p:txBody>
      </p:sp>
      <p:pic>
        <p:nvPicPr>
          <p:cNvPr id="10" name="Picture 9" descr="A computer code with many colored text&#10;&#10;Description automatically generated with medium confidence">
            <a:extLst>
              <a:ext uri="{FF2B5EF4-FFF2-40B4-BE49-F238E27FC236}">
                <a16:creationId xmlns:a16="http://schemas.microsoft.com/office/drawing/2014/main" id="{D3528364-DDA1-F9BB-A15E-2437F26CC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28" y="3949752"/>
            <a:ext cx="8326951" cy="1973751"/>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663DCCBB-4B8A-2DD3-BE68-2E2CB6F47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114" y="1467140"/>
            <a:ext cx="3813379" cy="2369691"/>
          </a:xfrm>
          <a:prstGeom prst="rect">
            <a:avLst/>
          </a:prstGeom>
        </p:spPr>
      </p:pic>
      <p:sp>
        <p:nvSpPr>
          <p:cNvPr id="13" name="TextBox 12">
            <a:extLst>
              <a:ext uri="{FF2B5EF4-FFF2-40B4-BE49-F238E27FC236}">
                <a16:creationId xmlns:a16="http://schemas.microsoft.com/office/drawing/2014/main" id="{EADA1790-C9AA-836B-7A4F-7EABDFED1E7F}"/>
              </a:ext>
            </a:extLst>
          </p:cNvPr>
          <p:cNvSpPr txBox="1"/>
          <p:nvPr/>
        </p:nvSpPr>
        <p:spPr>
          <a:xfrm>
            <a:off x="3084844" y="677896"/>
            <a:ext cx="5734015" cy="993926"/>
          </a:xfrm>
          <a:prstGeom prst="rect">
            <a:avLst/>
          </a:prstGeom>
        </p:spPr>
        <p:txBody>
          <a:bodyPr vert="horz" lIns="91440" tIns="45720" rIns="91440" bIns="45720" rtlCol="0" anchor="ctr">
            <a:normAutofit fontScale="92500" lnSpcReduction="20000"/>
          </a:bodyPr>
          <a:lstStyle>
            <a:defPPr>
              <a:defRPr lang="en-US"/>
            </a:defPPr>
            <a:lvl1pPr marR="0" lvl="0" algn="ctr">
              <a:lnSpc>
                <a:spcPct val="107000"/>
              </a:lnSpc>
              <a:spcBef>
                <a:spcPts val="0"/>
              </a:spcBef>
              <a:spcAft>
                <a:spcPts val="0"/>
              </a:spcAft>
              <a:buNone/>
              <a:defRPr sz="2800" u="none" strike="noStrike">
                <a:effectLst/>
                <a:latin typeface="Söhne"/>
                <a:ea typeface="Aptos" panose="020B0004020202020204" pitchFamily="34" charset="0"/>
                <a:cs typeface="Aptos" panose="020B0004020202020204" pitchFamily="34" charset="0"/>
              </a:defRPr>
            </a:lvl1pPr>
          </a:lstStyle>
          <a:p>
            <a:r>
              <a:rPr lang="en-US" sz="3600" b="1" dirty="0">
                <a:latin typeface="Times New Roman" panose="02020603050405020304" pitchFamily="18" charset="0"/>
                <a:cs typeface="Times New Roman" panose="02020603050405020304" pitchFamily="18" charset="0"/>
              </a:rPr>
              <a:t>2- Data Exploratory Analysis (SQL)</a:t>
            </a:r>
          </a:p>
          <a:p>
            <a:endParaRPr lang="en-US" dirty="0"/>
          </a:p>
        </p:txBody>
      </p:sp>
    </p:spTree>
    <p:extLst>
      <p:ext uri="{BB962C8B-B14F-4D97-AF65-F5344CB8AC3E}">
        <p14:creationId xmlns:p14="http://schemas.microsoft.com/office/powerpoint/2010/main" val="609947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6169688" y="1285875"/>
            <a:ext cx="5266662" cy="4448175"/>
          </a:xfrm>
        </p:spPr>
        <p:txBody>
          <a:bodyPr>
            <a:normAutofit/>
          </a:bodyPr>
          <a:lstStyle/>
          <a:p>
            <a:pPr algn="just"/>
            <a:r>
              <a:rPr lang="en-US" sz="2400" dirty="0">
                <a:latin typeface="Times New Roman" panose="02020603050405020304" pitchFamily="18" charset="0"/>
                <a:cs typeface="Times New Roman" panose="02020603050405020304" pitchFamily="18" charset="0"/>
              </a:rPr>
              <a:t>Companies face challenges in targeting the right customers in today's complex consumer markets. Our project addresses this by predicting lifestyle choices using behavioral and demographic factors, helping businesses tailor products and services to specific customer needs.</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a:lstStyle/>
          <a:p>
            <a:fld id="{5EE24C92-1265-4741-8F9F-404A15D9386E}" type="slidenum">
              <a:rPr lang="en-US" smtClean="0"/>
              <a:t>2</a:t>
            </a:fld>
            <a:endParaRPr lang="en-US" dirty="0"/>
          </a:p>
        </p:txBody>
      </p:sp>
      <p:pic>
        <p:nvPicPr>
          <p:cNvPr id="14" name="Picture 13" descr="A tree with roots and text&#10;&#10;Description automatically generated">
            <a:extLst>
              <a:ext uri="{FF2B5EF4-FFF2-40B4-BE49-F238E27FC236}">
                <a16:creationId xmlns:a16="http://schemas.microsoft.com/office/drawing/2014/main" id="{106BD497-E6E1-CD31-02C6-791387AB0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81" y="1089407"/>
            <a:ext cx="5478357" cy="5040088"/>
          </a:xfrm>
          <a:prstGeom prst="rect">
            <a:avLst/>
          </a:prstGeom>
        </p:spPr>
      </p:pic>
      <p:sp>
        <p:nvSpPr>
          <p:cNvPr id="16" name="TextBox 15">
            <a:extLst>
              <a:ext uri="{FF2B5EF4-FFF2-40B4-BE49-F238E27FC236}">
                <a16:creationId xmlns:a16="http://schemas.microsoft.com/office/drawing/2014/main" id="{1C470D3B-2577-3BB9-736C-1715CE15F8B4}"/>
              </a:ext>
            </a:extLst>
          </p:cNvPr>
          <p:cNvSpPr txBox="1"/>
          <p:nvPr/>
        </p:nvSpPr>
        <p:spPr>
          <a:xfrm>
            <a:off x="6096000" y="778043"/>
            <a:ext cx="5184112" cy="1200329"/>
          </a:xfrm>
          <a:prstGeom prst="rect">
            <a:avLst/>
          </a:prstGeom>
          <a:noFill/>
        </p:spPr>
        <p:txBody>
          <a:bodyPr wrap="square">
            <a:spAutoFit/>
          </a:bodyPr>
          <a:lstStyle/>
          <a:p>
            <a:pPr algn="ctr"/>
            <a:endParaRPr lang="en-US" sz="3600" dirty="0"/>
          </a:p>
          <a:p>
            <a:pPr algn="ctr"/>
            <a:r>
              <a:rPr lang="en-US" sz="3600" b="1" dirty="0"/>
              <a:t>Problem Description</a:t>
            </a:r>
            <a:endParaRPr lang="en-US" sz="3600" dirty="0"/>
          </a:p>
        </p:txBody>
      </p:sp>
    </p:spTree>
    <p:extLst>
      <p:ext uri="{BB962C8B-B14F-4D97-AF65-F5344CB8AC3E}">
        <p14:creationId xmlns:p14="http://schemas.microsoft.com/office/powerpoint/2010/main" val="2616910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391204"/>
            <a:ext cx="5252936" cy="899470"/>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20</a:t>
            </a:fld>
            <a:endParaRPr lang="en-US"/>
          </a:p>
        </p:txBody>
      </p:sp>
      <p:pic>
        <p:nvPicPr>
          <p:cNvPr id="59" name="Picture 58" descr="A screenshot of a computer&#10;&#10;Description automatically generated">
            <a:extLst>
              <a:ext uri="{FF2B5EF4-FFF2-40B4-BE49-F238E27FC236}">
                <a16:creationId xmlns:a16="http://schemas.microsoft.com/office/drawing/2014/main" id="{99DC3755-479E-40C6-75CA-E3A988E9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09" y="1397541"/>
            <a:ext cx="3875796" cy="20212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1" name="Picture 60" descr="A screenshot of a computer&#10;&#10;Description automatically generated">
            <a:extLst>
              <a:ext uri="{FF2B5EF4-FFF2-40B4-BE49-F238E27FC236}">
                <a16:creationId xmlns:a16="http://schemas.microsoft.com/office/drawing/2014/main" id="{65F6BCF8-800A-43FA-02FB-E13CD9329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598" y="1440361"/>
            <a:ext cx="3988346" cy="20358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3" name="Picture 62" descr="A screenshot of a computer screen&#10;&#10;Description automatically generated">
            <a:extLst>
              <a:ext uri="{FF2B5EF4-FFF2-40B4-BE49-F238E27FC236}">
                <a16:creationId xmlns:a16="http://schemas.microsoft.com/office/drawing/2014/main" id="{47A4DCA4-EF5E-D40B-5D1F-4AB504E5B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944" y="1497813"/>
            <a:ext cx="3845504" cy="1978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0" name="Picture 69" descr="A screenshot of a computer&#10;&#10;Description automatically generated">
            <a:extLst>
              <a:ext uri="{FF2B5EF4-FFF2-40B4-BE49-F238E27FC236}">
                <a16:creationId xmlns:a16="http://schemas.microsoft.com/office/drawing/2014/main" id="{07CD1199-178B-76C7-172B-C08102574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9" y="4097932"/>
            <a:ext cx="4036172" cy="20212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 name="Picture 70" descr="A screenshot of a computer screen&#10;&#10;Description automatically generated">
            <a:extLst>
              <a:ext uri="{FF2B5EF4-FFF2-40B4-BE49-F238E27FC236}">
                <a16:creationId xmlns:a16="http://schemas.microsoft.com/office/drawing/2014/main" id="{8AF17501-C4BE-8948-E380-03A4DAF54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0598" y="4097932"/>
            <a:ext cx="3924379" cy="20358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2" name="Picture 71" descr="A screenshot of a graph&#10;&#10;Description automatically generated">
            <a:extLst>
              <a:ext uri="{FF2B5EF4-FFF2-40B4-BE49-F238E27FC236}">
                <a16:creationId xmlns:a16="http://schemas.microsoft.com/office/drawing/2014/main" id="{22DFE587-8FB6-43F5-6476-C43F9AA091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6770" y="3927081"/>
            <a:ext cx="3874024" cy="19784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13076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38200" y="6356350"/>
            <a:ext cx="2743200" cy="365125"/>
          </a:xfrm>
        </p:spPr>
        <p:txBody>
          <a:bodyPr>
            <a:normAutofit/>
          </a:bodyPr>
          <a:lstStyle/>
          <a:p>
            <a:pPr>
              <a:spcAft>
                <a:spcPts val="600"/>
              </a:spcAft>
            </a:pPr>
            <a:fld id="{336EBB09-FDC3-47DE-93B5-ED6916170555}" type="datetime1">
              <a:rPr lang="en-US" smtClean="0"/>
              <a:pPr>
                <a:spcAft>
                  <a:spcPts val="600"/>
                </a:spcAft>
              </a:pPr>
              <a:t>10/22/2024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b="1">
                <a:effectLst/>
                <a:latin typeface="Söhne"/>
                <a:ea typeface="Aptos" panose="020B0004020202020204" pitchFamily="34" charset="0"/>
                <a:cs typeface="Lao UI" panose="020F0502020204030204" pitchFamily="34" charset="0"/>
              </a:rPr>
              <a:t>Lifestyle Choice</a:t>
            </a:r>
            <a:endParaRPr lang="en-US"/>
          </a:p>
          <a:p>
            <a:pPr>
              <a:spcAft>
                <a:spcPts val="600"/>
              </a:spcAft>
            </a:pPr>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8610600" y="6356350"/>
            <a:ext cx="2743200" cy="365125"/>
          </a:xfrm>
        </p:spPr>
        <p:txBody>
          <a:bodyPr>
            <a:normAutofit/>
          </a:bodyPr>
          <a:lstStyle/>
          <a:p>
            <a:pPr>
              <a:spcAft>
                <a:spcPts val="600"/>
              </a:spcAft>
            </a:pPr>
            <a:fld id="{5EE24C92-1265-4741-8F9F-404A15D9386E}" type="slidenum">
              <a:rPr lang="en-US" smtClean="0"/>
              <a:pPr>
                <a:spcAft>
                  <a:spcPts val="600"/>
                </a:spcAft>
              </a:pPr>
              <a:t>21</a:t>
            </a:fld>
            <a:endParaRPr lang="en-US"/>
          </a:p>
        </p:txBody>
      </p:sp>
      <p:pic>
        <p:nvPicPr>
          <p:cNvPr id="6" name="Picture 5" descr="A screenshot of a computer&#10;&#10;Description automatically generated">
            <a:extLst>
              <a:ext uri="{FF2B5EF4-FFF2-40B4-BE49-F238E27FC236}">
                <a16:creationId xmlns:a16="http://schemas.microsoft.com/office/drawing/2014/main" id="{41C13172-6852-2A32-4647-70BEA02C8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8" y="1923782"/>
            <a:ext cx="5729413" cy="4432568"/>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43AFAFA2-EB4A-4EC9-9D7F-B892F7BE1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368" y="1923782"/>
            <a:ext cx="5729413" cy="4432568"/>
          </a:xfrm>
          <a:prstGeom prst="rect">
            <a:avLst/>
          </a:prstGeom>
          <a:ln>
            <a:noFill/>
          </a:ln>
          <a:effectLst>
            <a:outerShdw blurRad="292100" dist="139700" dir="2700000" algn="tl" rotWithShape="0">
              <a:srgbClr val="333333">
                <a:alpha val="65000"/>
              </a:srgbClr>
            </a:outerShdw>
          </a:effectLst>
        </p:spPr>
      </p:pic>
      <p:sp>
        <p:nvSpPr>
          <p:cNvPr id="10" name="Title 1">
            <a:extLst>
              <a:ext uri="{FF2B5EF4-FFF2-40B4-BE49-F238E27FC236}">
                <a16:creationId xmlns:a16="http://schemas.microsoft.com/office/drawing/2014/main" id="{1EC63E1F-F9C5-AE8F-A6A2-9D933224F6A5}"/>
              </a:ext>
            </a:extLst>
          </p:cNvPr>
          <p:cNvSpPr>
            <a:spLocks noGrp="1"/>
          </p:cNvSpPr>
          <p:nvPr>
            <p:ph type="title"/>
          </p:nvPr>
        </p:nvSpPr>
        <p:spPr>
          <a:xfrm>
            <a:off x="838200" y="365125"/>
            <a:ext cx="10515600" cy="132556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1817763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22</a:t>
            </a:fld>
            <a:endParaRPr lang="en-US"/>
          </a:p>
        </p:txBody>
      </p:sp>
      <p:pic>
        <p:nvPicPr>
          <p:cNvPr id="63" name="Picture 62" descr="A screenshot of a computer screen&#10;&#10;Description automatically generated">
            <a:extLst>
              <a:ext uri="{FF2B5EF4-FFF2-40B4-BE49-F238E27FC236}">
                <a16:creationId xmlns:a16="http://schemas.microsoft.com/office/drawing/2014/main" id="{47A4DCA4-EF5E-D40B-5D1F-4AB504E5B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857" y="1497812"/>
            <a:ext cx="5854591" cy="4621379"/>
          </a:xfrm>
          <a:prstGeom prst="rect">
            <a:avLst/>
          </a:prstGeom>
          <a:ln>
            <a:noFill/>
          </a:ln>
          <a:effectLst>
            <a:outerShdw blurRad="292100" dist="139700" dir="2700000" algn="tl" rotWithShape="0">
              <a:srgbClr val="333333">
                <a:alpha val="65000"/>
              </a:srgbClr>
            </a:outerShdw>
          </a:effectLst>
        </p:spPr>
      </p:pic>
      <p:pic>
        <p:nvPicPr>
          <p:cNvPr id="70" name="Picture 69" descr="A screenshot of a computer&#10;&#10;Description automatically generated">
            <a:extLst>
              <a:ext uri="{FF2B5EF4-FFF2-40B4-BE49-F238E27FC236}">
                <a16:creationId xmlns:a16="http://schemas.microsoft.com/office/drawing/2014/main" id="{07CD1199-178B-76C7-172B-C08102574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 y="1497813"/>
            <a:ext cx="5854591" cy="4621379"/>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E970D8D2-8E97-2965-F9E1-E4F29882998B}"/>
              </a:ext>
            </a:extLst>
          </p:cNvPr>
          <p:cNvSpPr>
            <a:spLocks noGrp="1"/>
          </p:cNvSpPr>
          <p:nvPr>
            <p:ph type="title"/>
          </p:nvPr>
        </p:nvSpPr>
        <p:spPr>
          <a:xfrm>
            <a:off x="838200" y="365125"/>
            <a:ext cx="10515600" cy="132556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2785434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23</a:t>
            </a:fld>
            <a:endParaRPr lang="en-US"/>
          </a:p>
        </p:txBody>
      </p:sp>
      <p:pic>
        <p:nvPicPr>
          <p:cNvPr id="71" name="Picture 70" descr="A screenshot of a computer screen&#10;&#10;Description automatically generated">
            <a:extLst>
              <a:ext uri="{FF2B5EF4-FFF2-40B4-BE49-F238E27FC236}">
                <a16:creationId xmlns:a16="http://schemas.microsoft.com/office/drawing/2014/main" id="{8AF17501-C4BE-8948-E380-03A4DAF54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15" y="1548231"/>
            <a:ext cx="5974954" cy="4621129"/>
          </a:xfrm>
          <a:prstGeom prst="rect">
            <a:avLst/>
          </a:prstGeom>
          <a:ln>
            <a:noFill/>
          </a:ln>
          <a:effectLst>
            <a:outerShdw blurRad="292100" dist="139700" dir="2700000" algn="tl" rotWithShape="0">
              <a:srgbClr val="333333">
                <a:alpha val="65000"/>
              </a:srgbClr>
            </a:outerShdw>
          </a:effectLst>
        </p:spPr>
      </p:pic>
      <p:pic>
        <p:nvPicPr>
          <p:cNvPr id="72" name="Picture 71" descr="A screenshot of a graph&#10;&#10;Description automatically generated">
            <a:extLst>
              <a:ext uri="{FF2B5EF4-FFF2-40B4-BE49-F238E27FC236}">
                <a16:creationId xmlns:a16="http://schemas.microsoft.com/office/drawing/2014/main" id="{22DFE587-8FB6-43F5-6476-C43F9AA09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310" y="1548230"/>
            <a:ext cx="5840975" cy="4621130"/>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40FC3F05-F786-DD14-32EE-F700FADBD30F}"/>
              </a:ext>
            </a:extLst>
          </p:cNvPr>
          <p:cNvSpPr>
            <a:spLocks noGrp="1"/>
          </p:cNvSpPr>
          <p:nvPr>
            <p:ph type="title"/>
          </p:nvPr>
        </p:nvSpPr>
        <p:spPr>
          <a:xfrm>
            <a:off x="2932209" y="384279"/>
            <a:ext cx="6562202" cy="90011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3985910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2628144" y="760509"/>
            <a:ext cx="6586194"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24</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892003"/>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Analyze Distribution of Target Variable</a:t>
            </a:r>
            <a:endParaRPr lang="en-US" dirty="0"/>
          </a:p>
        </p:txBody>
      </p:sp>
      <p:pic>
        <p:nvPicPr>
          <p:cNvPr id="9" name="Picture 8" descr="A screen shot of a computer code&#10;&#10;Description automatically generated">
            <a:extLst>
              <a:ext uri="{FF2B5EF4-FFF2-40B4-BE49-F238E27FC236}">
                <a16:creationId xmlns:a16="http://schemas.microsoft.com/office/drawing/2014/main" id="{DC6A07F6-8C29-515B-36CE-5841BAC5D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64" y="2711070"/>
            <a:ext cx="6416596" cy="937341"/>
          </a:xfrm>
          <a:prstGeom prst="rect">
            <a:avLst/>
          </a:prstGeom>
        </p:spPr>
      </p:pic>
      <p:pic>
        <p:nvPicPr>
          <p:cNvPr id="11" name="Picture 10" descr="A graph of blue and white bars&#10;&#10;Description automatically generated">
            <a:extLst>
              <a:ext uri="{FF2B5EF4-FFF2-40B4-BE49-F238E27FC236}">
                <a16:creationId xmlns:a16="http://schemas.microsoft.com/office/drawing/2014/main" id="{DEED93E3-78DE-16D2-2352-EB513DCC6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284" y="1427955"/>
            <a:ext cx="5212090" cy="5303531"/>
          </a:xfrm>
          <a:prstGeom prst="rect">
            <a:avLst/>
          </a:prstGeom>
        </p:spPr>
      </p:pic>
    </p:spTree>
    <p:extLst>
      <p:ext uri="{BB962C8B-B14F-4D97-AF65-F5344CB8AC3E}">
        <p14:creationId xmlns:p14="http://schemas.microsoft.com/office/powerpoint/2010/main" val="56466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25</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a:t>Visualize Distributions of Numerical Columns</a:t>
            </a:r>
            <a:endParaRPr lang="en-US" dirty="0"/>
          </a:p>
        </p:txBody>
      </p:sp>
      <p:pic>
        <p:nvPicPr>
          <p:cNvPr id="6" name="Picture 5" descr="A black screen with colorful text&#10;&#10;Description automatically generated">
            <a:extLst>
              <a:ext uri="{FF2B5EF4-FFF2-40B4-BE49-F238E27FC236}">
                <a16:creationId xmlns:a16="http://schemas.microsoft.com/office/drawing/2014/main" id="{39FB04E5-C683-1478-947E-A27E0973B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75" y="1887292"/>
            <a:ext cx="4963884" cy="82392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216A08F2-CB35-68A5-7824-F53EE7E4B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975" y="2807324"/>
            <a:ext cx="4963885" cy="805879"/>
          </a:xfrm>
          <a:prstGeom prst="rect">
            <a:avLst/>
          </a:prstGeom>
        </p:spPr>
      </p:pic>
      <p:pic>
        <p:nvPicPr>
          <p:cNvPr id="13" name="Picture 12" descr="A collage of graphs&#10;&#10;Description automatically generated">
            <a:extLst>
              <a:ext uri="{FF2B5EF4-FFF2-40B4-BE49-F238E27FC236}">
                <a16:creationId xmlns:a16="http://schemas.microsoft.com/office/drawing/2014/main" id="{CF82EDEB-83BD-72EB-17B5-EE6E228FF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5" y="1958339"/>
            <a:ext cx="6395180" cy="4422012"/>
          </a:xfrm>
          <a:prstGeom prst="rect">
            <a:avLst/>
          </a:prstGeom>
        </p:spPr>
      </p:pic>
      <p:sp>
        <p:nvSpPr>
          <p:cNvPr id="16" name="Title 1">
            <a:extLst>
              <a:ext uri="{FF2B5EF4-FFF2-40B4-BE49-F238E27FC236}">
                <a16:creationId xmlns:a16="http://schemas.microsoft.com/office/drawing/2014/main" id="{FBF3859E-6394-8322-B464-020DF7947EB2}"/>
              </a:ext>
            </a:extLst>
          </p:cNvPr>
          <p:cNvSpPr txBox="1">
            <a:spLocks/>
          </p:cNvSpPr>
          <p:nvPr/>
        </p:nvSpPr>
        <p:spPr>
          <a:xfrm>
            <a:off x="2628143" y="760509"/>
            <a:ext cx="6475663"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39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26</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Handling Unreasonable Outliers</a:t>
            </a:r>
            <a:endParaRPr lang="en-US" dirty="0"/>
          </a:p>
        </p:txBody>
      </p:sp>
      <p:sp>
        <p:nvSpPr>
          <p:cNvPr id="6" name="TextBox 5">
            <a:extLst>
              <a:ext uri="{FF2B5EF4-FFF2-40B4-BE49-F238E27FC236}">
                <a16:creationId xmlns:a16="http://schemas.microsoft.com/office/drawing/2014/main" id="{C899C96A-1C49-9A2C-4850-1F594CCFAF4D}"/>
              </a:ext>
            </a:extLst>
          </p:cNvPr>
          <p:cNvSpPr txBox="1"/>
          <p:nvPr/>
        </p:nvSpPr>
        <p:spPr>
          <a:xfrm>
            <a:off x="838200" y="1997839"/>
            <a:ext cx="4366846" cy="3970318"/>
          </a:xfrm>
          <a:prstGeom prst="rect">
            <a:avLst/>
          </a:prstGeom>
          <a:noFill/>
        </p:spPr>
        <p:txBody>
          <a:bodyPr wrap="square">
            <a:spAutoFit/>
          </a:bodyPr>
          <a:lstStyle/>
          <a:p>
            <a:pPr algn="l"/>
            <a:r>
              <a:rPr lang="en-US" b="0" i="0" dirty="0">
                <a:solidFill>
                  <a:srgbClr val="000000"/>
                </a:solidFill>
                <a:effectLst/>
                <a:latin typeface="Times New Roman" panose="02020603050405020304" pitchFamily="18" charset="0"/>
                <a:cs typeface="Times New Roman" panose="02020603050405020304" pitchFamily="18" charset="0"/>
              </a:rPr>
              <a:t>The most unreasonable extreme values are found in:</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Annual Vacation Days (129.75 days)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Health Consciousness Rating (13.43 on what seems to be a much lower scale)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Risk Tolerance in Investments (48.99 on what seems to be a much lower scale)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Financial Wellness Index (593.79, which is extremely high compared to the mean)</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Time Management Skill (121.64, which is likely on a 0-100 scale)</a:t>
            </a:r>
          </a:p>
        </p:txBody>
      </p:sp>
      <p:pic>
        <p:nvPicPr>
          <p:cNvPr id="10" name="Picture 9" descr="A screen shot of a computer code&#10;&#10;Description automatically generated">
            <a:extLst>
              <a:ext uri="{FF2B5EF4-FFF2-40B4-BE49-F238E27FC236}">
                <a16:creationId xmlns:a16="http://schemas.microsoft.com/office/drawing/2014/main" id="{3AB888D8-CA81-9690-4469-13B7DA51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046" y="2677130"/>
            <a:ext cx="6916616" cy="2769077"/>
          </a:xfrm>
          <a:prstGeom prst="rect">
            <a:avLst/>
          </a:prstGeom>
        </p:spPr>
      </p:pic>
      <p:sp>
        <p:nvSpPr>
          <p:cNvPr id="14" name="Title 1">
            <a:extLst>
              <a:ext uri="{FF2B5EF4-FFF2-40B4-BE49-F238E27FC236}">
                <a16:creationId xmlns:a16="http://schemas.microsoft.com/office/drawing/2014/main" id="{F9C508CA-B422-0D0B-4D75-13DB9B6000CB}"/>
              </a:ext>
            </a:extLst>
          </p:cNvPr>
          <p:cNvSpPr>
            <a:spLocks noGrp="1"/>
          </p:cNvSpPr>
          <p:nvPr>
            <p:ph type="title"/>
          </p:nvPr>
        </p:nvSpPr>
        <p:spPr>
          <a:xfrm>
            <a:off x="2829111" y="548998"/>
            <a:ext cx="6345034"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031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27</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Binning Certain Features</a:t>
            </a:r>
            <a:endParaRPr lang="en-US" dirty="0"/>
          </a:p>
        </p:txBody>
      </p:sp>
      <p:pic>
        <p:nvPicPr>
          <p:cNvPr id="6" name="Picture 5">
            <a:extLst>
              <a:ext uri="{FF2B5EF4-FFF2-40B4-BE49-F238E27FC236}">
                <a16:creationId xmlns:a16="http://schemas.microsoft.com/office/drawing/2014/main" id="{AF73A3C9-71AD-A5DE-565F-D28CF48CC3EB}"/>
              </a:ext>
            </a:extLst>
          </p:cNvPr>
          <p:cNvPicPr>
            <a:picLocks noChangeAspect="1"/>
          </p:cNvPicPr>
          <p:nvPr/>
        </p:nvPicPr>
        <p:blipFill>
          <a:blip r:embed="rId2"/>
          <a:stretch>
            <a:fillRect/>
          </a:stretch>
        </p:blipFill>
        <p:spPr>
          <a:xfrm>
            <a:off x="1085850" y="2001044"/>
            <a:ext cx="9495064" cy="1790700"/>
          </a:xfrm>
          <a:prstGeom prst="rect">
            <a:avLst/>
          </a:prstGeom>
        </p:spPr>
      </p:pic>
      <p:pic>
        <p:nvPicPr>
          <p:cNvPr id="10" name="Picture 9">
            <a:extLst>
              <a:ext uri="{FF2B5EF4-FFF2-40B4-BE49-F238E27FC236}">
                <a16:creationId xmlns:a16="http://schemas.microsoft.com/office/drawing/2014/main" id="{9196D18C-64FD-7436-AAC8-380C4E3C32E5}"/>
              </a:ext>
            </a:extLst>
          </p:cNvPr>
          <p:cNvPicPr>
            <a:picLocks noChangeAspect="1"/>
          </p:cNvPicPr>
          <p:nvPr/>
        </p:nvPicPr>
        <p:blipFill>
          <a:blip r:embed="rId3"/>
          <a:stretch>
            <a:fillRect/>
          </a:stretch>
        </p:blipFill>
        <p:spPr>
          <a:xfrm>
            <a:off x="1096397" y="3897845"/>
            <a:ext cx="9495065" cy="2308471"/>
          </a:xfrm>
          <a:prstGeom prst="rect">
            <a:avLst/>
          </a:prstGeom>
        </p:spPr>
      </p:pic>
      <p:sp>
        <p:nvSpPr>
          <p:cNvPr id="14" name="Title 1">
            <a:extLst>
              <a:ext uri="{FF2B5EF4-FFF2-40B4-BE49-F238E27FC236}">
                <a16:creationId xmlns:a16="http://schemas.microsoft.com/office/drawing/2014/main" id="{8F28C26D-2B4D-6BD5-1C09-241FEB6F0A25}"/>
              </a:ext>
            </a:extLst>
          </p:cNvPr>
          <p:cNvSpPr txBox="1">
            <a:spLocks/>
          </p:cNvSpPr>
          <p:nvPr/>
        </p:nvSpPr>
        <p:spPr>
          <a:xfrm>
            <a:off x="2838072" y="609011"/>
            <a:ext cx="6515856"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03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28</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Dropping High Collinearity and Redundant Columns</a:t>
            </a:r>
            <a:endParaRPr lang="en-US" dirty="0"/>
          </a:p>
        </p:txBody>
      </p:sp>
      <p:pic>
        <p:nvPicPr>
          <p:cNvPr id="8" name="Picture 7">
            <a:extLst>
              <a:ext uri="{FF2B5EF4-FFF2-40B4-BE49-F238E27FC236}">
                <a16:creationId xmlns:a16="http://schemas.microsoft.com/office/drawing/2014/main" id="{45E8CF88-C3CB-2FC8-55A0-65E9748273BF}"/>
              </a:ext>
            </a:extLst>
          </p:cNvPr>
          <p:cNvPicPr>
            <a:picLocks noChangeAspect="1"/>
          </p:cNvPicPr>
          <p:nvPr/>
        </p:nvPicPr>
        <p:blipFill>
          <a:blip r:embed="rId2"/>
          <a:stretch>
            <a:fillRect/>
          </a:stretch>
        </p:blipFill>
        <p:spPr>
          <a:xfrm>
            <a:off x="2499513" y="1877813"/>
            <a:ext cx="7192974" cy="4424801"/>
          </a:xfrm>
          <a:prstGeom prst="rect">
            <a:avLst/>
          </a:prstGeom>
        </p:spPr>
      </p:pic>
      <p:sp>
        <p:nvSpPr>
          <p:cNvPr id="9" name="Title 1">
            <a:extLst>
              <a:ext uri="{FF2B5EF4-FFF2-40B4-BE49-F238E27FC236}">
                <a16:creationId xmlns:a16="http://schemas.microsoft.com/office/drawing/2014/main" id="{BDF5F5F2-C2E3-55A8-DAE9-DE56FCEB7738}"/>
              </a:ext>
            </a:extLst>
          </p:cNvPr>
          <p:cNvSpPr txBox="1">
            <a:spLocks/>
          </p:cNvSpPr>
          <p:nvPr/>
        </p:nvSpPr>
        <p:spPr>
          <a:xfrm>
            <a:off x="2903386" y="609011"/>
            <a:ext cx="6385227"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075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5- Model selection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29</a:t>
            </a:fld>
            <a:endParaRPr lang="en-US"/>
          </a:p>
        </p:txBody>
      </p:sp>
      <p:sp>
        <p:nvSpPr>
          <p:cNvPr id="11" name="TextBox 10">
            <a:extLst>
              <a:ext uri="{FF2B5EF4-FFF2-40B4-BE49-F238E27FC236}">
                <a16:creationId xmlns:a16="http://schemas.microsoft.com/office/drawing/2014/main" id="{4EC2E3ED-177A-4EEF-2A89-1F6D4505D675}"/>
              </a:ext>
            </a:extLst>
          </p:cNvPr>
          <p:cNvSpPr txBox="1"/>
          <p:nvPr/>
        </p:nvSpPr>
        <p:spPr>
          <a:xfrm>
            <a:off x="914400" y="1951672"/>
            <a:ext cx="8384512" cy="2031325"/>
          </a:xfrm>
          <a:prstGeom prst="rect">
            <a:avLst/>
          </a:prstGeom>
          <a:noFill/>
        </p:spPr>
        <p:txBody>
          <a:bodyPr wrap="square">
            <a:spAutoFit/>
          </a:bodyPr>
          <a:lstStyle/>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Dataset Overview:</a:t>
            </a:r>
            <a:r>
              <a:rPr lang="en-US" dirty="0">
                <a:latin typeface="Times New Roman" panose="02020603050405020304" pitchFamily="18" charset="0"/>
                <a:cs typeface="Times New Roman" panose="02020603050405020304" pitchFamily="18" charset="0"/>
              </a:rPr>
              <a:t> Contains over 400,000 records (medium size).</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High-dimensional Columns Removed:</a:t>
            </a:r>
            <a:r>
              <a:rPr lang="en-US" dirty="0">
                <a:latin typeface="Times New Roman" panose="02020603050405020304" pitchFamily="18" charset="0"/>
                <a:cs typeface="Times New Roman" panose="02020603050405020304" pitchFamily="18" charset="0"/>
              </a:rPr>
              <a:t> Some high-dimensionality remains.</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Outliers Handled:</a:t>
            </a:r>
            <a:r>
              <a:rPr lang="en-US" dirty="0">
                <a:latin typeface="Times New Roman" panose="02020603050405020304" pitchFamily="18" charset="0"/>
                <a:cs typeface="Times New Roman" panose="02020603050405020304" pitchFamily="18" charset="0"/>
              </a:rPr>
              <a:t> Capped extreme values.</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Modeling Approach:</a:t>
            </a:r>
            <a:r>
              <a:rPr lang="en-US" dirty="0">
                <a:latin typeface="Times New Roman" panose="02020603050405020304" pitchFamily="18" charset="0"/>
                <a:cs typeface="Times New Roman" panose="02020603050405020304" pitchFamily="18" charset="0"/>
              </a:rPr>
              <a:t> Random Forest algorithm will be used.</a:t>
            </a:r>
          </a:p>
        </p:txBody>
      </p:sp>
    </p:spTree>
    <p:extLst>
      <p:ext uri="{BB962C8B-B14F-4D97-AF65-F5344CB8AC3E}">
        <p14:creationId xmlns:p14="http://schemas.microsoft.com/office/powerpoint/2010/main" val="1972743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1522369" y="4217580"/>
            <a:ext cx="4406158" cy="1800165"/>
          </a:xfrm>
        </p:spPr>
        <p:txBody>
          <a:bodyPr vert="horz" lIns="91440" tIns="45720" rIns="91440" bIns="45720" rtlCol="0" anchor="t">
            <a:noAutofit/>
          </a:bodyPr>
          <a:lstStyle/>
          <a:p>
            <a:pPr algn="just"/>
            <a:r>
              <a:rPr lang="en-US" sz="2400" kern="1200" dirty="0">
                <a:solidFill>
                  <a:schemeClr val="tx1"/>
                </a:solidFill>
                <a:latin typeface="Times New Roman" panose="02020603050405020304" pitchFamily="18" charset="0"/>
                <a:cs typeface="Times New Roman" panose="02020603050405020304" pitchFamily="18" charset="0"/>
              </a:rPr>
              <a:t>We developed a machine learning model that analyzes user data and predicts their lifestyle choices, enabling stakeholders to tailor marketing strategies effectively.</a:t>
            </a:r>
            <a:br>
              <a:rPr lang="en-US" sz="2400" kern="1200" dirty="0">
                <a:solidFill>
                  <a:schemeClr val="tx1"/>
                </a:solidFill>
                <a:latin typeface="Times New Roman" panose="02020603050405020304" pitchFamily="18" charset="0"/>
                <a:cs typeface="Times New Roman" panose="02020603050405020304" pitchFamily="18" charset="0"/>
              </a:rPr>
            </a:br>
            <a:endParaRPr lang="en-US" sz="2400" kern="1200"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a:xfrm>
            <a:off x="828216" y="6362993"/>
            <a:ext cx="2743200" cy="365125"/>
          </a:xfrm>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10/22/2024</a:t>
            </a:fld>
            <a:endParaRPr lang="en-US" dirty="0">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rot="5400000">
            <a:off x="-1827302" y="2002536"/>
            <a:ext cx="4114800" cy="365125"/>
          </a:xfrm>
        </p:spPr>
        <p:txBody>
          <a:bodyPr vert="horz" lIns="91440" tIns="45720" rIns="91440" bIns="45720" rtlCol="0" anchor="ctr">
            <a:normAutofit/>
          </a:bodyPr>
          <a:lstStyle/>
          <a:p>
            <a:pPr algn="l"/>
            <a:endParaRPr lang="en-US" sz="11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EE24C92-1265-4741-8F9F-404A15D9386E}" type="slidenum">
              <a:rPr lang="en-US" sz="1100">
                <a:solidFill>
                  <a:srgbClr val="FFFFFF"/>
                </a:solidFill>
              </a:rPr>
              <a:pPr>
                <a:spcAft>
                  <a:spcPts val="600"/>
                </a:spcAft>
              </a:pPr>
              <a:t>3</a:t>
            </a:fld>
            <a:endParaRPr lang="en-US" sz="1100">
              <a:solidFill>
                <a:srgbClr val="FFFFFF"/>
              </a:solidFill>
            </a:endParaRPr>
          </a:p>
        </p:txBody>
      </p:sp>
      <p:pic>
        <p:nvPicPr>
          <p:cNvPr id="8" name="Picture 7" descr="A screen shot of a computer&#10;&#10;Description automatically generated">
            <a:extLst>
              <a:ext uri="{FF2B5EF4-FFF2-40B4-BE49-F238E27FC236}">
                <a16:creationId xmlns:a16="http://schemas.microsoft.com/office/drawing/2014/main" id="{08F6DEA9-1F6A-9ADF-4BEE-04CC595A8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98" y="457200"/>
            <a:ext cx="8226966" cy="3455325"/>
          </a:xfrm>
          <a:prstGeom prst="rect">
            <a:avLst/>
          </a:prstGeom>
        </p:spPr>
      </p:pic>
      <p:sp>
        <p:nvSpPr>
          <p:cNvPr id="16" name="TextBox 15">
            <a:extLst>
              <a:ext uri="{FF2B5EF4-FFF2-40B4-BE49-F238E27FC236}">
                <a16:creationId xmlns:a16="http://schemas.microsoft.com/office/drawing/2014/main" id="{1C470D3B-2577-3BB9-736C-1715CE15F8B4}"/>
              </a:ext>
            </a:extLst>
          </p:cNvPr>
          <p:cNvSpPr txBox="1"/>
          <p:nvPr/>
        </p:nvSpPr>
        <p:spPr>
          <a:xfrm>
            <a:off x="6263475" y="4217580"/>
            <a:ext cx="5275385" cy="1200329"/>
          </a:xfrm>
          <a:prstGeom prst="rect">
            <a:avLst/>
          </a:prstGeom>
          <a:noFill/>
        </p:spPr>
        <p:txBody>
          <a:bodyPr wrap="square">
            <a:spAutoFit/>
          </a:bodyPr>
          <a:lstStyle>
            <a:defPPr>
              <a:defRPr lang="en-US"/>
            </a:defPPr>
            <a:lvl1pPr algn="ctr">
              <a:defRPr sz="3600"/>
            </a:lvl1p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Proposed Solution</a:t>
            </a:r>
          </a:p>
        </p:txBody>
      </p:sp>
      <p:sp>
        <p:nvSpPr>
          <p:cNvPr id="6" name="Slide Number Placeholder 4">
            <a:extLst>
              <a:ext uri="{FF2B5EF4-FFF2-40B4-BE49-F238E27FC236}">
                <a16:creationId xmlns:a16="http://schemas.microsoft.com/office/drawing/2014/main" id="{F0391D5A-4FA8-ED9D-20F7-64D640F89AB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3</a:t>
            </a:fld>
            <a:endParaRPr lang="en-US" dirty="0"/>
          </a:p>
        </p:txBody>
      </p:sp>
    </p:spTree>
    <p:extLst>
      <p:ext uri="{BB962C8B-B14F-4D97-AF65-F5344CB8AC3E}">
        <p14:creationId xmlns:p14="http://schemas.microsoft.com/office/powerpoint/2010/main" val="2844206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30</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665703" y="1770578"/>
            <a:ext cx="6094324" cy="2862322"/>
          </a:xfrm>
          <a:prstGeom prst="rect">
            <a:avLst/>
          </a:prstGeom>
          <a:noFill/>
        </p:spPr>
        <p:txBody>
          <a:bodyPr wrap="square">
            <a:spAutoFit/>
          </a:bodyPr>
          <a:lstStyle/>
          <a:p>
            <a:pPr rtl="0">
              <a:buFont typeface="Arial" panose="020B0604020202020204" pitchFamily="34" charset="0"/>
              <a:buChar char="•"/>
            </a:pPr>
            <a:r>
              <a:rPr lang="en-US" b="1"/>
              <a:t>Encoding Categorical Variables:</a:t>
            </a:r>
          </a:p>
          <a:p>
            <a:pPr rtl="0">
              <a:buFont typeface="Arial" panose="020B0604020202020204" pitchFamily="34" charset="0"/>
              <a:buChar char="•"/>
            </a:pPr>
            <a:endParaRPr lang="en-US"/>
          </a:p>
          <a:p>
            <a:pPr marL="742950" lvl="1" indent="-285750" rtl="0">
              <a:buFont typeface="Arial" panose="020B0604020202020204" pitchFamily="34" charset="0"/>
              <a:buChar char="•"/>
            </a:pPr>
            <a:r>
              <a:rPr lang="en-US"/>
              <a:t>LabelEncoder for binary and ordinal variables (Gender, Donation Class, Training Category).</a:t>
            </a:r>
          </a:p>
          <a:p>
            <a:pPr marL="742950" lvl="1" indent="-285750" rtl="0">
              <a:buFont typeface="Arial" panose="020B0604020202020204" pitchFamily="34" charset="0"/>
              <a:buChar char="•"/>
            </a:pPr>
            <a:endParaRPr lang="en-US"/>
          </a:p>
          <a:p>
            <a:pPr marL="742950" lvl="1" indent="-285750" rtl="0">
              <a:buFont typeface="Arial" panose="020B0604020202020204" pitchFamily="34" charset="0"/>
              <a:buChar char="•"/>
            </a:pPr>
            <a:r>
              <a:rPr lang="en-US"/>
              <a:t>OneHotEncoder for Country column.</a:t>
            </a:r>
          </a:p>
          <a:p>
            <a:pPr marL="742950" lvl="1" indent="-285750" rtl="0">
              <a:buFont typeface="Arial" panose="020B0604020202020204" pitchFamily="34" charset="0"/>
              <a:buChar char="•"/>
            </a:pPr>
            <a:endParaRPr lang="en-US"/>
          </a:p>
          <a:p>
            <a:pPr marL="742950" lvl="1" indent="-285750" rtl="0">
              <a:buFont typeface="Arial" panose="020B0604020202020204" pitchFamily="34" charset="0"/>
              <a:buChar char="•"/>
            </a:pPr>
            <a:r>
              <a:rPr lang="en-US"/>
              <a:t>HashingEncoder for State column (high cardinality).</a:t>
            </a:r>
          </a:p>
          <a:p>
            <a:pPr marL="742950" lvl="1" indent="-285750" rtl="0">
              <a:buFont typeface="Arial" panose="020B0604020202020204" pitchFamily="34" charset="0"/>
              <a:buChar char="•"/>
            </a:pPr>
            <a:endParaRPr lang="en-US"/>
          </a:p>
          <a:p>
            <a:pPr rtl="0">
              <a:buFont typeface="Arial" panose="020B0604020202020204" pitchFamily="34" charset="0"/>
              <a:buChar char="•"/>
            </a:pPr>
            <a:r>
              <a:rPr lang="en-US" b="1"/>
              <a:t>Target Encoding:</a:t>
            </a:r>
            <a:r>
              <a:rPr lang="en-US"/>
              <a:t> LabelEncoder applied.</a:t>
            </a:r>
            <a:endParaRPr lang="en-US" dirty="0"/>
          </a:p>
        </p:txBody>
      </p:sp>
      <p:pic>
        <p:nvPicPr>
          <p:cNvPr id="8" name="Picture 7">
            <a:extLst>
              <a:ext uri="{FF2B5EF4-FFF2-40B4-BE49-F238E27FC236}">
                <a16:creationId xmlns:a16="http://schemas.microsoft.com/office/drawing/2014/main" id="{5F2B5369-B0A0-1783-22B2-ABCAB9A84DD6}"/>
              </a:ext>
            </a:extLst>
          </p:cNvPr>
          <p:cNvPicPr>
            <a:picLocks noChangeAspect="1"/>
          </p:cNvPicPr>
          <p:nvPr/>
        </p:nvPicPr>
        <p:blipFill>
          <a:blip r:embed="rId2"/>
          <a:stretch>
            <a:fillRect/>
          </a:stretch>
        </p:blipFill>
        <p:spPr>
          <a:xfrm>
            <a:off x="6860260" y="1879042"/>
            <a:ext cx="4883911" cy="1983712"/>
          </a:xfrm>
          <a:prstGeom prst="rect">
            <a:avLst/>
          </a:prstGeom>
        </p:spPr>
      </p:pic>
      <p:pic>
        <p:nvPicPr>
          <p:cNvPr id="10" name="Picture 9">
            <a:extLst>
              <a:ext uri="{FF2B5EF4-FFF2-40B4-BE49-F238E27FC236}">
                <a16:creationId xmlns:a16="http://schemas.microsoft.com/office/drawing/2014/main" id="{D3F816FE-C746-B12A-5E1B-319742B3D5BE}"/>
              </a:ext>
            </a:extLst>
          </p:cNvPr>
          <p:cNvPicPr>
            <a:picLocks noChangeAspect="1"/>
          </p:cNvPicPr>
          <p:nvPr/>
        </p:nvPicPr>
        <p:blipFill>
          <a:blip r:embed="rId3"/>
          <a:stretch>
            <a:fillRect/>
          </a:stretch>
        </p:blipFill>
        <p:spPr>
          <a:xfrm>
            <a:off x="6860259" y="4041157"/>
            <a:ext cx="4883911" cy="1543050"/>
          </a:xfrm>
          <a:prstGeom prst="rect">
            <a:avLst/>
          </a:prstGeom>
        </p:spPr>
      </p:pic>
      <p:sp>
        <p:nvSpPr>
          <p:cNvPr id="14" name="Title 1">
            <a:extLst>
              <a:ext uri="{FF2B5EF4-FFF2-40B4-BE49-F238E27FC236}">
                <a16:creationId xmlns:a16="http://schemas.microsoft.com/office/drawing/2014/main" id="{871EA81F-CE40-23F9-6F45-07CC11E41EF1}"/>
              </a:ext>
            </a:extLst>
          </p:cNvPr>
          <p:cNvSpPr txBox="1">
            <a:spLocks/>
          </p:cNvSpPr>
          <p:nvPr/>
        </p:nvSpPr>
        <p:spPr>
          <a:xfrm>
            <a:off x="3469532" y="799790"/>
            <a:ext cx="5252936"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a:latin typeface="Times New Roman" panose="02020603050405020304" pitchFamily="18" charset="0"/>
                <a:cs typeface="Times New Roman" panose="02020603050405020304" pitchFamily="18" charset="0"/>
              </a:rPr>
              <a:t>5- Model selection</a:t>
            </a:r>
            <a:br>
              <a:rPr lang="en-US" sz="3600" b="1">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7296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2888651" y="1044937"/>
            <a:ext cx="6414698"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6- Model Building (Python)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31</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665703" y="1770578"/>
            <a:ext cx="5430298" cy="2862322"/>
          </a:xfrm>
          <a:prstGeom prst="rect">
            <a:avLst/>
          </a:prstGeom>
          <a:noFill/>
        </p:spPr>
        <p:txBody>
          <a:bodyPr wrap="square" numCol="1">
            <a:spAutoFit/>
          </a:bodyPr>
          <a:lstStyle/>
          <a:p>
            <a:pPr rtl="0">
              <a:buFont typeface="Arial" panose="020B0604020202020204" pitchFamily="34" charset="0"/>
              <a:buChar char="•"/>
            </a:pPr>
            <a:endParaRPr lang="en-US" dirty="0"/>
          </a:p>
          <a:p>
            <a:pPr rtl="0">
              <a:buFont typeface="Arial" panose="020B0604020202020204" pitchFamily="34" charset="0"/>
              <a:buChar char="•"/>
            </a:pPr>
            <a:r>
              <a:rPr lang="en-US" b="1" dirty="0"/>
              <a:t>Train-Test Split:</a:t>
            </a:r>
            <a:r>
              <a:rPr lang="en-US" dirty="0"/>
              <a:t> 70% training, 30% testing.</a:t>
            </a:r>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r>
              <a:rPr lang="en-US" b="1" dirty="0"/>
              <a:t>Model Training:</a:t>
            </a:r>
            <a:r>
              <a:rPr lang="en-US" dirty="0"/>
              <a:t> Achieved accuracy of 0.68 on test set.</a:t>
            </a:r>
          </a:p>
          <a:p>
            <a:pPr marL="742950" lvl="1" indent="-285750" rtl="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F4E79563-BA5C-3504-0290-6B8FAA45700E}"/>
              </a:ext>
            </a:extLst>
          </p:cNvPr>
          <p:cNvPicPr>
            <a:picLocks noChangeAspect="1"/>
          </p:cNvPicPr>
          <p:nvPr/>
        </p:nvPicPr>
        <p:blipFill>
          <a:blip r:embed="rId2"/>
          <a:stretch>
            <a:fillRect/>
          </a:stretch>
        </p:blipFill>
        <p:spPr>
          <a:xfrm>
            <a:off x="6018961" y="1718786"/>
            <a:ext cx="5507335" cy="2240265"/>
          </a:xfrm>
          <a:prstGeom prst="rect">
            <a:avLst/>
          </a:prstGeom>
        </p:spPr>
      </p:pic>
      <p:pic>
        <p:nvPicPr>
          <p:cNvPr id="11" name="Picture 10">
            <a:extLst>
              <a:ext uri="{FF2B5EF4-FFF2-40B4-BE49-F238E27FC236}">
                <a16:creationId xmlns:a16="http://schemas.microsoft.com/office/drawing/2014/main" id="{66694114-2E3E-AD56-7787-73437DC9AE78}"/>
              </a:ext>
            </a:extLst>
          </p:cNvPr>
          <p:cNvPicPr>
            <a:picLocks noChangeAspect="1"/>
          </p:cNvPicPr>
          <p:nvPr/>
        </p:nvPicPr>
        <p:blipFill>
          <a:blip r:embed="rId3"/>
          <a:stretch>
            <a:fillRect/>
          </a:stretch>
        </p:blipFill>
        <p:spPr>
          <a:xfrm>
            <a:off x="6018963" y="4154992"/>
            <a:ext cx="5507334" cy="2201358"/>
          </a:xfrm>
          <a:prstGeom prst="rect">
            <a:avLst/>
          </a:prstGeom>
        </p:spPr>
      </p:pic>
    </p:spTree>
    <p:extLst>
      <p:ext uri="{BB962C8B-B14F-4D97-AF65-F5344CB8AC3E}">
        <p14:creationId xmlns:p14="http://schemas.microsoft.com/office/powerpoint/2010/main" val="3086118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32</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724947" y="1176045"/>
            <a:ext cx="5061857" cy="3416320"/>
          </a:xfrm>
          <a:prstGeom prst="rect">
            <a:avLst/>
          </a:prstGeom>
          <a:noFill/>
        </p:spPr>
        <p:txBody>
          <a:bodyPr wrap="square" numCol="1">
            <a:spAutoFit/>
          </a:bodyPr>
          <a:lstStyle/>
          <a:p>
            <a:pPr rtl="0">
              <a:buFont typeface="Arial" panose="020B0604020202020204" pitchFamily="34" charset="0"/>
              <a:buChar char="•"/>
            </a:pPr>
            <a:endParaRPr lang="en-US" dirty="0"/>
          </a:p>
          <a:p>
            <a:pPr marL="285750" indent="-285750" rtl="0">
              <a:buFont typeface="Arial" panose="020B0604020202020204" pitchFamily="34" charset="0"/>
              <a:buChar char="•"/>
            </a:pPr>
            <a:r>
              <a:rPr lang="en-US" b="1" dirty="0"/>
              <a:t>Feature Importance:</a:t>
            </a:r>
            <a:r>
              <a:rPr lang="en-US" dirty="0"/>
              <a:t> Top 18 important features selected.</a:t>
            </a:r>
          </a:p>
          <a:p>
            <a:pPr rtl="0">
              <a:buFont typeface="Arial" panose="020B0604020202020204" pitchFamily="34" charset="0"/>
              <a:buChar char="•"/>
            </a:pPr>
            <a:endParaRPr lang="en-US" dirty="0"/>
          </a:p>
          <a:p>
            <a:pPr rtl="0">
              <a:buFont typeface="Arial" panose="020B0604020202020204" pitchFamily="34" charset="0"/>
              <a:buChar char="•"/>
            </a:pPr>
            <a:endParaRPr lang="en-US"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r>
              <a:rPr lang="en-US" b="1" dirty="0"/>
              <a:t>Model Re-training:</a:t>
            </a:r>
            <a:r>
              <a:rPr lang="en-US" dirty="0"/>
              <a:t> Improved performance using important features.</a:t>
            </a:r>
          </a:p>
          <a:p>
            <a:pPr marL="742950" lvl="1" indent="-285750" rtl="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3BFC7FA-4AAE-DA82-B0AA-805F56A80AC0}"/>
              </a:ext>
            </a:extLst>
          </p:cNvPr>
          <p:cNvPicPr>
            <a:picLocks noChangeAspect="1"/>
          </p:cNvPicPr>
          <p:nvPr/>
        </p:nvPicPr>
        <p:blipFill>
          <a:blip r:embed="rId2"/>
          <a:stretch>
            <a:fillRect/>
          </a:stretch>
        </p:blipFill>
        <p:spPr>
          <a:xfrm>
            <a:off x="1004523" y="2075515"/>
            <a:ext cx="10801350" cy="1333500"/>
          </a:xfrm>
          <a:prstGeom prst="rect">
            <a:avLst/>
          </a:prstGeom>
        </p:spPr>
      </p:pic>
      <p:pic>
        <p:nvPicPr>
          <p:cNvPr id="10" name="Picture 9">
            <a:extLst>
              <a:ext uri="{FF2B5EF4-FFF2-40B4-BE49-F238E27FC236}">
                <a16:creationId xmlns:a16="http://schemas.microsoft.com/office/drawing/2014/main" id="{0AEE8F39-791A-BEB6-9E40-2EB65FDA2F9D}"/>
              </a:ext>
            </a:extLst>
          </p:cNvPr>
          <p:cNvPicPr>
            <a:picLocks noChangeAspect="1"/>
          </p:cNvPicPr>
          <p:nvPr/>
        </p:nvPicPr>
        <p:blipFill>
          <a:blip r:embed="rId3"/>
          <a:stretch>
            <a:fillRect/>
          </a:stretch>
        </p:blipFill>
        <p:spPr>
          <a:xfrm>
            <a:off x="5655105" y="3502115"/>
            <a:ext cx="5292598" cy="2933009"/>
          </a:xfrm>
          <a:prstGeom prst="rect">
            <a:avLst/>
          </a:prstGeom>
        </p:spPr>
      </p:pic>
      <p:sp>
        <p:nvSpPr>
          <p:cNvPr id="14" name="Title 1">
            <a:extLst>
              <a:ext uri="{FF2B5EF4-FFF2-40B4-BE49-F238E27FC236}">
                <a16:creationId xmlns:a16="http://schemas.microsoft.com/office/drawing/2014/main" id="{5E1D653C-3755-FF12-E190-62A62F5BD84A}"/>
              </a:ext>
            </a:extLst>
          </p:cNvPr>
          <p:cNvSpPr txBox="1">
            <a:spLocks/>
          </p:cNvSpPr>
          <p:nvPr/>
        </p:nvSpPr>
        <p:spPr>
          <a:xfrm>
            <a:off x="2888651" y="1044937"/>
            <a:ext cx="6414698"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6- Model Building (Python)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71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Deliverables</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10/22/2024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33</a:t>
            </a:fld>
            <a:endParaRPr lang="en-US">
              <a:solidFill>
                <a:schemeClr val="tx1">
                  <a:tint val="75000"/>
                </a:schemeClr>
              </a:solidFill>
            </a:endParaRPr>
          </a:p>
        </p:txBody>
      </p:sp>
    </p:spTree>
    <p:extLst>
      <p:ext uri="{BB962C8B-B14F-4D97-AF65-F5344CB8AC3E}">
        <p14:creationId xmlns:p14="http://schemas.microsoft.com/office/powerpoint/2010/main" val="2633891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rm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Deliverables</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34</a:t>
            </a:fld>
            <a:endParaRPr lang="en-US"/>
          </a:p>
        </p:txBody>
      </p:sp>
      <p:sp>
        <p:nvSpPr>
          <p:cNvPr id="7" name="TextBox 6">
            <a:extLst>
              <a:ext uri="{FF2B5EF4-FFF2-40B4-BE49-F238E27FC236}">
                <a16:creationId xmlns:a16="http://schemas.microsoft.com/office/drawing/2014/main" id="{1BAAB877-D2C1-FC1B-0184-E29875F31D34}"/>
              </a:ext>
            </a:extLst>
          </p:cNvPr>
          <p:cNvSpPr txBox="1"/>
          <p:nvPr/>
        </p:nvSpPr>
        <p:spPr>
          <a:xfrm>
            <a:off x="1439425" y="2068177"/>
            <a:ext cx="8307475" cy="3785652"/>
          </a:xfrm>
          <a:prstGeom prst="rect">
            <a:avLst/>
          </a:prstGeom>
          <a:noFill/>
        </p:spPr>
        <p:txBody>
          <a:bodyPr wrap="square">
            <a:spAutoFit/>
          </a:bodyPr>
          <a:lstStyle/>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Dataset (CSV file)</a:t>
            </a:r>
          </a:p>
          <a:p>
            <a:pPr marL="285750" indent="-285750" algn="l">
              <a:buFont typeface="Arial" panose="020B0604020202020204" pitchFamily="34" charset="0"/>
              <a:buChar char="•"/>
            </a:pP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comprehensive description that effectively communicates the details of your project.</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ZIP File containing your Project Source Code. (python, </a:t>
            </a:r>
            <a:r>
              <a:rPr lang="en-US" sz="2000" b="0" i="0" dirty="0" err="1">
                <a:solidFill>
                  <a:srgbClr val="202124"/>
                </a:solidFill>
                <a:effectLst/>
                <a:latin typeface="Times New Roman" panose="02020603050405020304" pitchFamily="18" charset="0"/>
                <a:cs typeface="Times New Roman" panose="02020603050405020304" pitchFamily="18" charset="0"/>
              </a:rPr>
              <a:t>sql</a:t>
            </a:r>
            <a:r>
              <a:rPr lang="en-US" sz="2000" b="0" i="0" dirty="0">
                <a:solidFill>
                  <a:srgbClr val="202124"/>
                </a:solidFill>
                <a:effectLst/>
                <a:latin typeface="Times New Roman" panose="02020603050405020304" pitchFamily="18" charset="0"/>
                <a:cs typeface="Times New Roman" panose="02020603050405020304" pitchFamily="18" charset="0"/>
              </a:rPr>
              <a:t>)</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URL to your Live application, system, or dashboard after deployment. (Tableau public)</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Project Documentation (project design, wireframe, model, visualizations, tutorials, report, etc.)</a:t>
            </a:r>
          </a:p>
        </p:txBody>
      </p:sp>
    </p:spTree>
    <p:extLst>
      <p:ext uri="{BB962C8B-B14F-4D97-AF65-F5344CB8AC3E}">
        <p14:creationId xmlns:p14="http://schemas.microsoft.com/office/powerpoint/2010/main" val="2116390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gn="ct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Milestone AND Team Members</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10/22/2024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35</a:t>
            </a:fld>
            <a:endParaRPr lang="en-US">
              <a:solidFill>
                <a:schemeClr val="tx1">
                  <a:tint val="75000"/>
                </a:schemeClr>
              </a:solidFill>
            </a:endParaRPr>
          </a:p>
        </p:txBody>
      </p:sp>
    </p:spTree>
    <p:extLst>
      <p:ext uri="{BB962C8B-B14F-4D97-AF65-F5344CB8AC3E}">
        <p14:creationId xmlns:p14="http://schemas.microsoft.com/office/powerpoint/2010/main" val="165956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a:solidFill>
                  <a:srgbClr val="FFFFFF"/>
                </a:solidFill>
                <a:latin typeface="Times New Roman" panose="02020603050405020304" pitchFamily="18" charset="0"/>
                <a:cs typeface="Times New Roman" panose="02020603050405020304" pitchFamily="18" charset="0"/>
              </a:rPr>
              <a:t>TimeTable</a:t>
            </a:r>
          </a:p>
        </p:txBody>
      </p:sp>
      <p:pic>
        <p:nvPicPr>
          <p:cNvPr id="6" name="image1.png" title="Image">
            <a:extLst>
              <a:ext uri="{FF2B5EF4-FFF2-40B4-BE49-F238E27FC236}">
                <a16:creationId xmlns:a16="http://schemas.microsoft.com/office/drawing/2014/main" id="{00000000-0008-0000-0000-000002000000}"/>
              </a:ext>
            </a:extLst>
          </p:cNvPr>
          <p:cNvPicPr preferRelativeResize="0"/>
          <p:nvPr/>
        </p:nvPicPr>
        <p:blipFill>
          <a:blip r:embed="rId2" cstate="print"/>
          <a:stretch>
            <a:fillRect/>
          </a:stretch>
        </p:blipFill>
        <p:spPr>
          <a:xfrm>
            <a:off x="4777316" y="868122"/>
            <a:ext cx="6780700" cy="5119427"/>
          </a:xfrm>
          <a:prstGeom prst="rect">
            <a:avLst/>
          </a:prstGeom>
          <a:noFill/>
        </p:spPr>
      </p:pic>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842248" y="6356350"/>
            <a:ext cx="1997202" cy="365125"/>
          </a:xfrm>
        </p:spPr>
        <p:txBody>
          <a:bodyPr>
            <a:normAutofit/>
          </a:bodyPr>
          <a:lstStyle/>
          <a:p>
            <a:pPr algn="r">
              <a:spcAft>
                <a:spcPts val="600"/>
              </a:spcAft>
            </a:pPr>
            <a:fld id="{336EBB09-FDC3-47DE-93B5-ED6916170555}" type="datetime1">
              <a:rPr lang="en-US">
                <a:solidFill>
                  <a:schemeClr val="tx1">
                    <a:alpha val="80000"/>
                  </a:schemeClr>
                </a:solidFill>
              </a:rPr>
              <a:pPr algn="r">
                <a:spcAft>
                  <a:spcPts val="600"/>
                </a:spcAft>
              </a:pPr>
              <a:t>10/22/2024</a:t>
            </a:fld>
            <a:endParaRPr lang="en-US">
              <a:solidFill>
                <a:schemeClr val="tx1">
                  <a:alpha val="80000"/>
                </a:schemeClr>
              </a:solidFill>
            </a:endParaRPr>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11034184" y="6356350"/>
            <a:ext cx="514349" cy="365125"/>
          </a:xfrm>
        </p:spPr>
        <p:txBody>
          <a:bodyPr>
            <a:normAutofit/>
          </a:bodyPr>
          <a:lstStyle/>
          <a:p>
            <a:pPr>
              <a:spcAft>
                <a:spcPts val="600"/>
              </a:spcAft>
            </a:pPr>
            <a:fld id="{5EE24C92-1265-4741-8F9F-404A15D9386E}" type="slidenum">
              <a:rPr lang="en-US">
                <a:solidFill>
                  <a:schemeClr val="tx1">
                    <a:alpha val="80000"/>
                  </a:schemeClr>
                </a:solidFill>
              </a:rPr>
              <a:pPr>
                <a:spcAft>
                  <a:spcPts val="600"/>
                </a:spcAft>
              </a:pPr>
              <a:t>36</a:t>
            </a:fld>
            <a:endParaRPr lang="en-US">
              <a:solidFill>
                <a:schemeClr val="tx1">
                  <a:alpha val="80000"/>
                </a:schemeClr>
              </a:solidFill>
            </a:endParaRPr>
          </a:p>
        </p:txBody>
      </p:sp>
    </p:spTree>
    <p:extLst>
      <p:ext uri="{BB962C8B-B14F-4D97-AF65-F5344CB8AC3E}">
        <p14:creationId xmlns:p14="http://schemas.microsoft.com/office/powerpoint/2010/main" val="4063256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rmAutofit/>
          </a:bodyPr>
          <a:lstStyle/>
          <a:p>
            <a:pPr algn="ctr"/>
            <a:r>
              <a:rPr lang="en-US" sz="3600" b="1" dirty="0">
                <a:latin typeface="Times New Roman" panose="02020603050405020304" pitchFamily="18" charset="0"/>
                <a:cs typeface="Times New Roman" panose="02020603050405020304" pitchFamily="18" charset="0"/>
              </a:rPr>
              <a:t>Team members</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37</a:t>
            </a:fld>
            <a:endParaRPr lang="en-US"/>
          </a:p>
        </p:txBody>
      </p:sp>
      <p:sp>
        <p:nvSpPr>
          <p:cNvPr id="4" name="Subtitle 2">
            <a:extLst>
              <a:ext uri="{FF2B5EF4-FFF2-40B4-BE49-F238E27FC236}">
                <a16:creationId xmlns:a16="http://schemas.microsoft.com/office/drawing/2014/main" id="{B86C7357-EF14-DA78-B05E-74896E65653A}"/>
              </a:ext>
            </a:extLst>
          </p:cNvPr>
          <p:cNvSpPr txBox="1">
            <a:spLocks/>
          </p:cNvSpPr>
          <p:nvPr/>
        </p:nvSpPr>
        <p:spPr>
          <a:xfrm>
            <a:off x="1537815" y="1699259"/>
            <a:ext cx="7616233" cy="393786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latin typeface="Times New Roman" panose="02020603050405020304" pitchFamily="18" charset="0"/>
                <a:cs typeface="Times New Roman" panose="02020603050405020304" pitchFamily="18" charset="0"/>
              </a:rPr>
              <a:t>Doaa</a:t>
            </a:r>
            <a:r>
              <a:rPr lang="en-US" sz="2000" dirty="0">
                <a:latin typeface="Times New Roman" panose="02020603050405020304" pitchFamily="18" charset="0"/>
                <a:cs typeface="Times New Roman" panose="02020603050405020304" pitchFamily="18" charset="0"/>
              </a:rPr>
              <a:t> Mohamed – Exploratory Data analysis (SQL)</a:t>
            </a:r>
          </a:p>
          <a:p>
            <a:r>
              <a:rPr lang="en-US" sz="2000" dirty="0">
                <a:latin typeface="Times New Roman" panose="02020603050405020304" pitchFamily="18" charset="0"/>
                <a:cs typeface="Times New Roman" panose="02020603050405020304" pitchFamily="18" charset="0"/>
              </a:rPr>
              <a:t>Jehad Essam – Exploratory Data analysis (SQL)</a:t>
            </a:r>
          </a:p>
          <a:p>
            <a:r>
              <a:rPr lang="en-US" sz="2000" dirty="0">
                <a:latin typeface="Times New Roman" panose="02020603050405020304" pitchFamily="18" charset="0"/>
                <a:cs typeface="Times New Roman" panose="02020603050405020304" pitchFamily="18" charset="0"/>
              </a:rPr>
              <a:t>Mariam Badr – Data cleaning, preprocessing, model building (Python)</a:t>
            </a:r>
          </a:p>
          <a:p>
            <a:r>
              <a:rPr lang="en-US" sz="2000" dirty="0">
                <a:latin typeface="Times New Roman" panose="02020603050405020304" pitchFamily="18" charset="0"/>
                <a:cs typeface="Times New Roman" panose="02020603050405020304" pitchFamily="18" charset="0"/>
              </a:rPr>
              <a:t>Mohamed Mostafa – Data visualization (Tableau)</a:t>
            </a:r>
          </a:p>
          <a:p>
            <a:r>
              <a:rPr lang="en-US" sz="2000" dirty="0">
                <a:latin typeface="Times New Roman" panose="02020603050405020304" pitchFamily="18" charset="0"/>
                <a:cs typeface="Times New Roman" panose="02020603050405020304" pitchFamily="18" charset="0"/>
              </a:rPr>
              <a:t>Mohamed Essam  – Data visualization (Tableau)</a:t>
            </a:r>
          </a:p>
        </p:txBody>
      </p:sp>
    </p:spTree>
    <p:extLst>
      <p:ext uri="{BB962C8B-B14F-4D97-AF65-F5344CB8AC3E}">
        <p14:creationId xmlns:p14="http://schemas.microsoft.com/office/powerpoint/2010/main" val="51180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439091" y="1967265"/>
            <a:ext cx="4055766" cy="2547257"/>
          </a:xfrm>
          <a:noFill/>
        </p:spPr>
        <p:txBody>
          <a:bodyPr vert="horz" lIns="91440" tIns="45720" rIns="91440" bIns="45720" rtlCol="0" anchor="ctr">
            <a:normAutofit/>
          </a:bodyPr>
          <a:lstStyle/>
          <a:p>
            <a:pPr algn="ctr"/>
            <a:r>
              <a:rPr lang="en-US" sz="2800" b="1">
                <a:solidFill>
                  <a:srgbClr val="FFFFFF"/>
                </a:solidFill>
                <a:latin typeface="Times New Roman" panose="02020603050405020304" pitchFamily="18" charset="0"/>
                <a:cs typeface="Times New Roman" panose="02020603050405020304" pitchFamily="18" charset="0"/>
              </a:rPr>
              <a:t>Recommendations</a:t>
            </a:r>
            <a:endParaRPr lang="en-US" sz="2800" b="1" dirty="0">
              <a:solidFill>
                <a:srgbClr val="FFFFFF"/>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842248" y="6356350"/>
            <a:ext cx="1997202" cy="365125"/>
          </a:xfrm>
        </p:spPr>
        <p:txBody>
          <a:bodyPr>
            <a:normAutofit/>
          </a:bodyPr>
          <a:lstStyle/>
          <a:p>
            <a:pPr algn="r">
              <a:spcAft>
                <a:spcPts val="600"/>
              </a:spcAft>
            </a:pPr>
            <a:fld id="{336EBB09-FDC3-47DE-93B5-ED6916170555}" type="datetime1">
              <a:rPr lang="en-US" smtClean="0">
                <a:solidFill>
                  <a:schemeClr val="tx1">
                    <a:alpha val="80000"/>
                  </a:schemeClr>
                </a:solidFill>
              </a:rPr>
              <a:pPr algn="r">
                <a:spcAft>
                  <a:spcPts val="600"/>
                </a:spcAft>
              </a:pPr>
              <a:t>10/22/2024</a:t>
            </a:fld>
            <a:endParaRPr lang="en-US">
              <a:solidFill>
                <a:schemeClr val="tx1">
                  <a:alpha val="80000"/>
                </a:schemeClr>
              </a:solidFill>
            </a:endParaRPr>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11034184" y="6356350"/>
            <a:ext cx="514349" cy="365125"/>
          </a:xfrm>
        </p:spPr>
        <p:txBody>
          <a:bodyPr>
            <a:normAutofit/>
          </a:bodyPr>
          <a:lstStyle/>
          <a:p>
            <a:pPr>
              <a:spcAft>
                <a:spcPts val="600"/>
              </a:spcAft>
            </a:pPr>
            <a:fld id="{5EE24C92-1265-4741-8F9F-404A15D9386E}" type="slidenum">
              <a:rPr lang="en-US" smtClean="0">
                <a:solidFill>
                  <a:schemeClr val="tx1">
                    <a:alpha val="80000"/>
                  </a:schemeClr>
                </a:solidFill>
              </a:rPr>
              <a:pPr>
                <a:spcAft>
                  <a:spcPts val="600"/>
                </a:spcAft>
              </a:pPr>
              <a:t>38</a:t>
            </a:fld>
            <a:endParaRPr lang="en-US">
              <a:solidFill>
                <a:schemeClr val="tx1">
                  <a:alpha val="80000"/>
                </a:schemeClr>
              </a:solidFill>
            </a:endParaRPr>
          </a:p>
        </p:txBody>
      </p:sp>
      <p:graphicFrame>
        <p:nvGraphicFramePr>
          <p:cNvPr id="1050" name="TextBox 5">
            <a:extLst>
              <a:ext uri="{FF2B5EF4-FFF2-40B4-BE49-F238E27FC236}">
                <a16:creationId xmlns:a16="http://schemas.microsoft.com/office/drawing/2014/main" id="{C2402BD4-6338-292F-FA57-B4B052C5E127}"/>
              </a:ext>
            </a:extLst>
          </p:cNvPr>
          <p:cNvGraphicFramePr/>
          <p:nvPr>
            <p:extLst>
              <p:ext uri="{D42A27DB-BD31-4B8C-83A1-F6EECF244321}">
                <p14:modId xmlns:p14="http://schemas.microsoft.com/office/powerpoint/2010/main" val="1607745202"/>
              </p:ext>
            </p:extLst>
          </p:nvPr>
        </p:nvGraphicFramePr>
        <p:xfrm>
          <a:off x="4873538" y="1967265"/>
          <a:ext cx="6446103"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386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F58407E-4A9D-7EE2-2A41-21FDA1A9C9AF}"/>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5" name="Slide Number Placeholder 4">
            <a:extLst>
              <a:ext uri="{FF2B5EF4-FFF2-40B4-BE49-F238E27FC236}">
                <a16:creationId xmlns:a16="http://schemas.microsoft.com/office/drawing/2014/main" id="{FC3036CE-5C80-E272-3BAB-831B7745C1B1}"/>
              </a:ext>
            </a:extLst>
          </p:cNvPr>
          <p:cNvSpPr>
            <a:spLocks noGrp="1"/>
          </p:cNvSpPr>
          <p:nvPr>
            <p:ph type="sldNum" sz="quarter" idx="12"/>
          </p:nvPr>
        </p:nvSpPr>
        <p:spPr/>
        <p:txBody>
          <a:bodyPr/>
          <a:lstStyle/>
          <a:p>
            <a:fld id="{5EE24C92-1265-4741-8F9F-404A15D9386E}" type="slidenum">
              <a:rPr lang="en-US" smtClean="0"/>
              <a:t>39</a:t>
            </a:fld>
            <a:endParaRPr lang="en-US"/>
          </a:p>
        </p:txBody>
      </p:sp>
      <p:sp>
        <p:nvSpPr>
          <p:cNvPr id="7" name="Date Placeholder 3">
            <a:extLst>
              <a:ext uri="{FF2B5EF4-FFF2-40B4-BE49-F238E27FC236}">
                <a16:creationId xmlns:a16="http://schemas.microsoft.com/office/drawing/2014/main" id="{18C0E7E2-D49E-9F6C-D69D-0649BC673209}"/>
              </a:ext>
            </a:extLst>
          </p:cNvPr>
          <p:cNvSpPr>
            <a:spLocks noGrp="1"/>
          </p:cNvSpPr>
          <p:nvPr/>
        </p:nvSpPr>
        <p:spPr>
          <a:xfrm>
            <a:off x="946710" y="635635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0A7B7E-3938-4D0E-8E14-E58AA83CCFB6}" type="datetime1">
              <a:rPr lang="en-US" smtClean="0"/>
              <a:pPr/>
              <a:t>10/22/2024</a:t>
            </a:fld>
            <a:endParaRPr lang="en-US" dirty="0"/>
          </a:p>
        </p:txBody>
      </p:sp>
      <p:sp>
        <p:nvSpPr>
          <p:cNvPr id="21" name="AutoShape 6" descr="A minimalist design postcard of Thank you">
            <a:extLst>
              <a:ext uri="{FF2B5EF4-FFF2-40B4-BE49-F238E27FC236}">
                <a16:creationId xmlns:a16="http://schemas.microsoft.com/office/drawing/2014/main" id="{983F0DE2-1E4D-63AC-5748-72A70D2A28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8" descr="thank you poster">
            <a:extLst>
              <a:ext uri="{FF2B5EF4-FFF2-40B4-BE49-F238E27FC236}">
                <a16:creationId xmlns:a16="http://schemas.microsoft.com/office/drawing/2014/main" id="{CECA3F7A-49FB-E936-2D68-7A77F28524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descr="A green leafy surface with a thank you message&#10;&#10;Description automatically generated">
            <a:extLst>
              <a:ext uri="{FF2B5EF4-FFF2-40B4-BE49-F238E27FC236}">
                <a16:creationId xmlns:a16="http://schemas.microsoft.com/office/drawing/2014/main" id="{5B5A4FFF-BADA-BA75-8106-687A9165C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1" y="978519"/>
            <a:ext cx="12217631" cy="5879481"/>
          </a:xfrm>
          <a:prstGeom prst="rect">
            <a:avLst/>
          </a:prstGeom>
        </p:spPr>
      </p:pic>
      <p:sp>
        <p:nvSpPr>
          <p:cNvPr id="25" name="TextBox 24">
            <a:extLst>
              <a:ext uri="{FF2B5EF4-FFF2-40B4-BE49-F238E27FC236}">
                <a16:creationId xmlns:a16="http://schemas.microsoft.com/office/drawing/2014/main" id="{7225222E-3E01-51F1-E2AD-0A6FB6E0D523}"/>
              </a:ext>
            </a:extLst>
          </p:cNvPr>
          <p:cNvSpPr txBox="1"/>
          <p:nvPr/>
        </p:nvSpPr>
        <p:spPr>
          <a:xfrm>
            <a:off x="3342879" y="5810338"/>
            <a:ext cx="6115841" cy="1015663"/>
          </a:xfrm>
          <a:prstGeom prst="rect">
            <a:avLst/>
          </a:prstGeom>
          <a:solidFill>
            <a:schemeClr val="accent3">
              <a:lumMod val="20000"/>
              <a:lumOff val="80000"/>
            </a:schemeClr>
          </a:solid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For Any Further Information please contact:</a:t>
            </a:r>
          </a:p>
          <a:p>
            <a:pPr algn="ctr"/>
            <a:r>
              <a:rPr lang="en-US" sz="2000" b="1" dirty="0">
                <a:latin typeface="Times New Roman" panose="02020603050405020304" pitchFamily="18" charset="0"/>
                <a:cs typeface="Times New Roman" panose="02020603050405020304" pitchFamily="18" charset="0"/>
              </a:rPr>
              <a:t>Mariam Badr</a:t>
            </a:r>
          </a:p>
          <a:p>
            <a:pPr algn="ctr"/>
            <a:r>
              <a:rPr lang="en-US" sz="2000" b="1" dirty="0">
                <a:latin typeface="Times New Roman" panose="02020603050405020304" pitchFamily="18" charset="0"/>
                <a:cs typeface="Times New Roman" panose="02020603050405020304" pitchFamily="18" charset="0"/>
              </a:rPr>
              <a:t>01143755257 </a:t>
            </a:r>
          </a:p>
        </p:txBody>
      </p:sp>
    </p:spTree>
    <p:extLst>
      <p:ext uri="{BB962C8B-B14F-4D97-AF65-F5344CB8AC3E}">
        <p14:creationId xmlns:p14="http://schemas.microsoft.com/office/powerpoint/2010/main" val="426226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2977662" y="433844"/>
            <a:ext cx="6236676" cy="1423069"/>
          </a:xfrm>
        </p:spPr>
        <p:txBody>
          <a:bodyPr>
            <a:normAutofit/>
          </a:bodyPr>
          <a:lstStyle/>
          <a:p>
            <a:pPr algn="ctr"/>
            <a:r>
              <a:rPr lang="en-US" sz="3600" b="1" dirty="0">
                <a:latin typeface="Times New Roman" panose="02020603050405020304" pitchFamily="18" charset="0"/>
                <a:cs typeface="Times New Roman" panose="02020603050405020304" pitchFamily="18" charset="0"/>
              </a:rPr>
              <a:t>End Users and Features</a:t>
            </a:r>
            <a:br>
              <a:rPr lang="en-US" sz="3600" b="1"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a:lstStyle/>
          <a:p>
            <a:fld id="{336EBB09-FDC3-47DE-93B5-ED6916170555}" type="datetime1">
              <a:rPr lang="en-US" smtClean="0"/>
              <a:t>10/22/2024</a:t>
            </a:fld>
            <a:endParaRPr lang="en-US"/>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a:lstStyle/>
          <a:p>
            <a:fld id="{5EE24C92-1265-4741-8F9F-404A15D9386E}" type="slidenum">
              <a:rPr lang="en-US" smtClean="0"/>
              <a:t>4</a:t>
            </a:fld>
            <a:endParaRPr lang="en-US"/>
          </a:p>
        </p:txBody>
      </p:sp>
      <p:sp>
        <p:nvSpPr>
          <p:cNvPr id="7" name="Block Arc 6">
            <a:extLst>
              <a:ext uri="{FF2B5EF4-FFF2-40B4-BE49-F238E27FC236}">
                <a16:creationId xmlns:a16="http://schemas.microsoft.com/office/drawing/2014/main" id="{FDAAF484-AF3B-E506-AA71-3EF3E4C9FA68}"/>
              </a:ext>
            </a:extLst>
          </p:cNvPr>
          <p:cNvSpPr/>
          <p:nvPr/>
        </p:nvSpPr>
        <p:spPr>
          <a:xfrm rot="5400000">
            <a:off x="-965997" y="4069881"/>
            <a:ext cx="1942680" cy="1469097"/>
          </a:xfrm>
          <a:prstGeom prst="blockArc">
            <a:avLst/>
          </a:prstGeom>
          <a:solidFill>
            <a:srgbClr val="94B9D6"/>
          </a:solidFill>
          <a:ln>
            <a:solidFill>
              <a:srgbClr val="94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close-up of a puzzle">
            <a:extLst>
              <a:ext uri="{FF2B5EF4-FFF2-40B4-BE49-F238E27FC236}">
                <a16:creationId xmlns:a16="http://schemas.microsoft.com/office/drawing/2014/main" id="{D9CE6ADE-874C-528D-5A30-798E55553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50" y="1831490"/>
            <a:ext cx="7353300" cy="4428331"/>
          </a:xfrm>
          <a:prstGeom prst="rect">
            <a:avLst/>
          </a:prstGeom>
        </p:spPr>
      </p:pic>
    </p:spTree>
    <p:extLst>
      <p:ext uri="{BB962C8B-B14F-4D97-AF65-F5344CB8AC3E}">
        <p14:creationId xmlns:p14="http://schemas.microsoft.com/office/powerpoint/2010/main" val="2972126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7402372" y="2429700"/>
            <a:ext cx="4406158" cy="1800165"/>
          </a:xfrm>
        </p:spPr>
        <p:txBody>
          <a:bodyPr vert="horz" lIns="91440" tIns="45720" rIns="91440" bIns="45720" rtlCol="0" anchor="t">
            <a:noAutofit/>
          </a:bodyPr>
          <a:lstStyle/>
          <a:p>
            <a:pPr algn="just" rtl="0"/>
            <a:r>
              <a:rPr lang="en-US" sz="2400" dirty="0">
                <a:latin typeface="Times New Roman" panose="02020603050405020304" pitchFamily="18" charset="0"/>
                <a:cs typeface="Times New Roman" panose="02020603050405020304" pitchFamily="18" charset="0"/>
              </a:rPr>
              <a:t>Businesses looking for consumer segmentation to enhance marketing strategies.</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a:xfrm>
            <a:off x="798070" y="6365177"/>
            <a:ext cx="2743200" cy="365125"/>
          </a:xfrm>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10/22/2024</a:t>
            </a:fld>
            <a:endParaRPr lang="en-US" dirty="0">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rot="5400000">
            <a:off x="-1827302" y="2002536"/>
            <a:ext cx="4114800" cy="365125"/>
          </a:xfrm>
        </p:spPr>
        <p:txBody>
          <a:bodyPr vert="horz" lIns="91440" tIns="45720" rIns="91440" bIns="45720" rtlCol="0" anchor="ctr">
            <a:normAutofit/>
          </a:bodyPr>
          <a:lstStyle/>
          <a:p>
            <a:pPr algn="l"/>
            <a:endParaRPr lang="en-US" sz="11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EE24C92-1265-4741-8F9F-404A15D9386E}" type="slidenum">
              <a:rPr lang="en-US" sz="1100">
                <a:solidFill>
                  <a:srgbClr val="FFFFFF"/>
                </a:solidFill>
              </a:rPr>
              <a:pPr>
                <a:spcAft>
                  <a:spcPts val="600"/>
                </a:spcAft>
              </a:pPr>
              <a:t>5</a:t>
            </a:fld>
            <a:endParaRPr lang="en-US" sz="1100">
              <a:solidFill>
                <a:srgbClr val="FFFFFF"/>
              </a:solidFill>
            </a:endParaRPr>
          </a:p>
        </p:txBody>
      </p:sp>
      <p:sp>
        <p:nvSpPr>
          <p:cNvPr id="16" name="TextBox 15">
            <a:extLst>
              <a:ext uri="{FF2B5EF4-FFF2-40B4-BE49-F238E27FC236}">
                <a16:creationId xmlns:a16="http://schemas.microsoft.com/office/drawing/2014/main" id="{1C470D3B-2577-3BB9-736C-1715CE15F8B4}"/>
              </a:ext>
            </a:extLst>
          </p:cNvPr>
          <p:cNvSpPr txBox="1"/>
          <p:nvPr/>
        </p:nvSpPr>
        <p:spPr>
          <a:xfrm>
            <a:off x="7298162" y="970595"/>
            <a:ext cx="440615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p>
          <a:p>
            <a:pPr algn="ctr" rtl="0"/>
            <a:r>
              <a:rPr lang="en-US" sz="3600" b="1" dirty="0">
                <a:latin typeface="Times New Roman" panose="02020603050405020304" pitchFamily="18" charset="0"/>
                <a:ea typeface="+mj-ea"/>
                <a:cs typeface="Times New Roman" panose="02020603050405020304" pitchFamily="18" charset="0"/>
              </a:rPr>
              <a:t>Primary</a:t>
            </a:r>
            <a:r>
              <a:rPr lang="en-US" sz="2400" b="1" dirty="0"/>
              <a:t> </a:t>
            </a:r>
            <a:r>
              <a:rPr lang="en-US" sz="3600" b="1" dirty="0">
                <a:latin typeface="Times New Roman" panose="02020603050405020304" pitchFamily="18" charset="0"/>
                <a:ea typeface="+mj-ea"/>
                <a:cs typeface="Times New Roman" panose="02020603050405020304" pitchFamily="18" charset="0"/>
              </a:rPr>
              <a:t>Users</a:t>
            </a:r>
          </a:p>
        </p:txBody>
      </p:sp>
      <p:pic>
        <p:nvPicPr>
          <p:cNvPr id="7" name="Picture 6" descr="A screenshot of a computer screen&#10;&#10;Description automatically generated">
            <a:extLst>
              <a:ext uri="{FF2B5EF4-FFF2-40B4-BE49-F238E27FC236}">
                <a16:creationId xmlns:a16="http://schemas.microsoft.com/office/drawing/2014/main" id="{E1BBCB69-88D6-BBE4-9248-0106A32E3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70" y="756541"/>
            <a:ext cx="7804923" cy="5344918"/>
          </a:xfrm>
          <a:prstGeom prst="rect">
            <a:avLst/>
          </a:prstGeom>
        </p:spPr>
      </p:pic>
      <p:sp>
        <p:nvSpPr>
          <p:cNvPr id="6" name="Slide Number Placeholder 4">
            <a:extLst>
              <a:ext uri="{FF2B5EF4-FFF2-40B4-BE49-F238E27FC236}">
                <a16:creationId xmlns:a16="http://schemas.microsoft.com/office/drawing/2014/main" id="{A73DB82B-C3B6-860C-D49E-7ABE92DA3737}"/>
              </a:ext>
            </a:extLst>
          </p:cNvPr>
          <p:cNvSpPr txBox="1">
            <a:spLocks/>
          </p:cNvSpPr>
          <p:nvPr/>
        </p:nvSpPr>
        <p:spPr>
          <a:xfrm>
            <a:off x="8610600" y="63663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5</a:t>
            </a:fld>
            <a:endParaRPr lang="en-US" dirty="0"/>
          </a:p>
        </p:txBody>
      </p:sp>
    </p:spTree>
    <p:extLst>
      <p:ext uri="{BB962C8B-B14F-4D97-AF65-F5344CB8AC3E}">
        <p14:creationId xmlns:p14="http://schemas.microsoft.com/office/powerpoint/2010/main" val="3671849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10/22/2024</a:t>
            </a:fld>
            <a:endParaRPr lang="en-US">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vert="horz" lIns="91440" tIns="45720" rIns="91440" bIns="45720" rtlCol="0" anchor="ctr">
            <a:normAutofit/>
          </a:bodyPr>
          <a:lstStyle/>
          <a:p>
            <a:pPr>
              <a:spcAft>
                <a:spcPts val="600"/>
              </a:spcAft>
            </a:pPr>
            <a:fld id="{5EE24C92-1265-4741-8F9F-404A15D9386E}" type="slidenum">
              <a:rPr lang="en-US">
                <a:solidFill>
                  <a:srgbClr val="FFFFFF"/>
                </a:solidFill>
              </a:rPr>
              <a:pPr>
                <a:spcAft>
                  <a:spcPts val="600"/>
                </a:spcAft>
              </a:pPr>
              <a:t>6</a:t>
            </a:fld>
            <a:endParaRPr lang="en-US">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31FD1129-6727-4CC3-71AC-11A1E77E5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90"/>
            <a:ext cx="12192000" cy="5633820"/>
          </a:xfrm>
          <a:prstGeom prst="rect">
            <a:avLst/>
          </a:prstGeom>
        </p:spPr>
      </p:pic>
    </p:spTree>
    <p:extLst>
      <p:ext uri="{BB962C8B-B14F-4D97-AF65-F5344CB8AC3E}">
        <p14:creationId xmlns:p14="http://schemas.microsoft.com/office/powerpoint/2010/main" val="2893926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Data Structure</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vert="horz" lIns="91440" tIns="45720" rIns="91440" bIns="45720" rtlCol="0" anchor="ctr">
            <a:normAutofit/>
          </a:bodyPr>
          <a:lstStyle/>
          <a:p>
            <a:pPr algn="l">
              <a:spcAft>
                <a:spcPts val="600"/>
              </a:spcAft>
              <a:defRPr/>
            </a:pPr>
            <a:fld id="{336EBB09-FDC3-47DE-93B5-ED6916170555}" type="datetime1">
              <a:rPr lang="en-US" sz="1000">
                <a:solidFill>
                  <a:srgbClr val="FFFFFF"/>
                </a:solidFill>
                <a:latin typeface="Calibri" panose="020F0502020204030204"/>
              </a:rPr>
              <a:pPr algn="l">
                <a:spcAft>
                  <a:spcPts val="600"/>
                </a:spcAft>
                <a:defRPr/>
              </a:pPr>
              <a:t>10/22/2024</a:t>
            </a:fld>
            <a:endParaRPr lang="en-US" sz="1000">
              <a:solidFill>
                <a:srgbClr val="FFFFFF"/>
              </a:solidFill>
              <a:latin typeface="Calibri" panose="020F0502020204030204"/>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defRPr/>
            </a:pPr>
            <a:endParaRPr lang="en-US" sz="1000" kern="1200">
              <a:solidFill>
                <a:srgbClr val="FFFFFF"/>
              </a:solidFill>
              <a:latin typeface="Calibri" panose="020F0502020204030204"/>
              <a:ea typeface="+mn-ea"/>
              <a:cs typeface="+mn-cs"/>
            </a:endParaRPr>
          </a:p>
        </p:txBody>
      </p:sp>
      <p:pic>
        <p:nvPicPr>
          <p:cNvPr id="10" name="Picture 9" descr="A computer and a computer with a light bulb above it&#10;&#10;Description automatically generated with medium confidence">
            <a:extLst>
              <a:ext uri="{FF2B5EF4-FFF2-40B4-BE49-F238E27FC236}">
                <a16:creationId xmlns:a16="http://schemas.microsoft.com/office/drawing/2014/main" id="{633E2494-111E-98E2-E7B4-6A621BD497CD}"/>
              </a:ext>
            </a:extLst>
          </p:cNvPr>
          <p:cNvPicPr>
            <a:picLocks noChangeAspect="1"/>
          </p:cNvPicPr>
          <p:nvPr/>
        </p:nvPicPr>
        <p:blipFill>
          <a:blip r:embed="rId2">
            <a:extLst>
              <a:ext uri="{28A0092B-C50C-407E-A947-70E740481C1C}">
                <a14:useLocalDpi xmlns:a14="http://schemas.microsoft.com/office/drawing/2010/main" val="0"/>
              </a:ext>
            </a:extLst>
          </a:blip>
          <a:srcRect t="10311"/>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6" name="Slide Number Placeholder 4">
            <a:extLst>
              <a:ext uri="{FF2B5EF4-FFF2-40B4-BE49-F238E27FC236}">
                <a16:creationId xmlns:a16="http://schemas.microsoft.com/office/drawing/2014/main" id="{4D2BE744-B22B-A97B-C159-FBA209048750}"/>
              </a:ext>
            </a:extLst>
          </p:cNvPr>
          <p:cNvSpPr txBox="1">
            <a:spLocks/>
          </p:cNvSpPr>
          <p:nvPr/>
        </p:nvSpPr>
        <p:spPr>
          <a:xfrm>
            <a:off x="8610600" y="636639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7</a:t>
            </a:fld>
            <a:endParaRPr lang="en-US" dirty="0"/>
          </a:p>
        </p:txBody>
      </p:sp>
    </p:spTree>
    <p:extLst>
      <p:ext uri="{BB962C8B-B14F-4D97-AF65-F5344CB8AC3E}">
        <p14:creationId xmlns:p14="http://schemas.microsoft.com/office/powerpoint/2010/main" val="2961545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8B6404-AE30-CF90-8B09-126EEB2F8FF9}"/>
              </a:ext>
            </a:extLst>
          </p:cNvPr>
          <p:cNvSpPr>
            <a:spLocks noGrp="1"/>
          </p:cNvSpPr>
          <p:nvPr>
            <p:ph idx="1"/>
          </p:nvPr>
        </p:nvSpPr>
        <p:spPr>
          <a:xfrm>
            <a:off x="5250106" y="1171594"/>
            <a:ext cx="6106742" cy="1061148"/>
          </a:xfrm>
        </p:spPr>
        <p:txBody>
          <a:bodyPr anchor="ctr">
            <a:normAutofit/>
          </a:bodyPr>
          <a:lstStyle/>
          <a:p>
            <a:pPr marL="0" indent="0" algn="ctr">
              <a:buNone/>
            </a:pPr>
            <a:r>
              <a:rPr lang="en-US" sz="3600" b="1" dirty="0">
                <a:latin typeface="Times New Roman" panose="02020603050405020304" pitchFamily="18" charset="0"/>
                <a:cs typeface="Times New Roman" panose="02020603050405020304" pitchFamily="18" charset="0"/>
              </a:rPr>
              <a:t>Data Overview</a:t>
            </a: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pic>
        <p:nvPicPr>
          <p:cNvPr id="11" name="Picture 10" descr="A blue pie chart with a black background&#10;&#10;Description automatically generated">
            <a:extLst>
              <a:ext uri="{FF2B5EF4-FFF2-40B4-BE49-F238E27FC236}">
                <a16:creationId xmlns:a16="http://schemas.microsoft.com/office/drawing/2014/main" id="{E497FD85-84A5-269B-8C81-DCE664CF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3" y="2758358"/>
            <a:ext cx="5481509" cy="3425942"/>
          </a:xfrm>
          <a:prstGeom prst="rect">
            <a:avLst/>
          </a:prstGeom>
        </p:spPr>
      </p:pic>
      <p:pic>
        <p:nvPicPr>
          <p:cNvPr id="13" name="Picture 12" descr="A diagram of data structure&#10;&#10;Description automatically generated">
            <a:extLst>
              <a:ext uri="{FF2B5EF4-FFF2-40B4-BE49-F238E27FC236}">
                <a16:creationId xmlns:a16="http://schemas.microsoft.com/office/drawing/2014/main" id="{BC09AA54-6715-72F2-D7D5-178095601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81" y="3256251"/>
            <a:ext cx="5523082" cy="2430155"/>
          </a:xfrm>
          <a:prstGeom prst="rect">
            <a:avLst/>
          </a:prstGeom>
        </p:spPr>
      </p:pic>
      <p:sp>
        <p:nvSpPr>
          <p:cNvPr id="4" name="Date Placeholder 3">
            <a:extLst>
              <a:ext uri="{FF2B5EF4-FFF2-40B4-BE49-F238E27FC236}">
                <a16:creationId xmlns:a16="http://schemas.microsoft.com/office/drawing/2014/main" id="{18C0E7E2-D49E-9F6C-D69D-0649BC673209}"/>
              </a:ext>
            </a:extLst>
          </p:cNvPr>
          <p:cNvSpPr>
            <a:spLocks noGrp="1"/>
          </p:cNvSpPr>
          <p:nvPr>
            <p:ph type="dt" sz="half" idx="10"/>
          </p:nvPr>
        </p:nvSpPr>
        <p:spPr>
          <a:xfrm>
            <a:off x="1051560" y="6356350"/>
            <a:ext cx="2529840" cy="365125"/>
          </a:xfrm>
        </p:spPr>
        <p:txBody>
          <a:bodyPr>
            <a:normAutofit/>
          </a:bodyPr>
          <a:lstStyle/>
          <a:p>
            <a:pPr>
              <a:spcAft>
                <a:spcPts val="600"/>
              </a:spcAft>
            </a:pPr>
            <a:fld id="{D40A7B7E-3938-4D0E-8E14-E58AA83CCFB6}" type="datetime1">
              <a:rPr lang="en-US">
                <a:solidFill>
                  <a:schemeClr val="tx1">
                    <a:lumMod val="50000"/>
                    <a:lumOff val="50000"/>
                  </a:schemeClr>
                </a:solidFill>
              </a:rPr>
              <a:pPr>
                <a:spcAft>
                  <a:spcPts val="600"/>
                </a:spcAft>
              </a:pPr>
              <a:t>10/22/2024</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78717946-07C7-DC10-0F0C-F689D30029B0}"/>
              </a:ext>
            </a:extLst>
          </p:cNvPr>
          <p:cNvSpPr>
            <a:spLocks noGrp="1"/>
          </p:cNvSpPr>
          <p:nvPr>
            <p:ph type="ftr" sz="quarter" idx="11"/>
          </p:nvPr>
        </p:nvSpPr>
        <p:spPr>
          <a:xfrm>
            <a:off x="4038600" y="6356350"/>
            <a:ext cx="4114800" cy="365125"/>
          </a:xfrm>
        </p:spPr>
        <p:txBody>
          <a:bodyPr>
            <a:normAutofit/>
          </a:bodyPr>
          <a:lstStyle/>
          <a:p>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BE14A019-1D12-BE93-542A-C0C676A74F65}"/>
              </a:ext>
            </a:extLst>
          </p:cNvPr>
          <p:cNvSpPr>
            <a:spLocks noGrp="1"/>
          </p:cNvSpPr>
          <p:nvPr>
            <p:ph type="sldNum" sz="quarter" idx="12"/>
          </p:nvPr>
        </p:nvSpPr>
        <p:spPr>
          <a:xfrm>
            <a:off x="8610600" y="6356350"/>
            <a:ext cx="2746248" cy="365125"/>
          </a:xfrm>
        </p:spPr>
        <p:txBody>
          <a:bodyPr>
            <a:normAutofit/>
          </a:bodyPr>
          <a:lstStyle/>
          <a:p>
            <a:pPr>
              <a:spcAft>
                <a:spcPts val="600"/>
              </a:spcAft>
            </a:pPr>
            <a:fld id="{5EE24C92-1265-4741-8F9F-404A15D9386E}"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
        <p:nvSpPr>
          <p:cNvPr id="15" name="TextBox 14">
            <a:extLst>
              <a:ext uri="{FF2B5EF4-FFF2-40B4-BE49-F238E27FC236}">
                <a16:creationId xmlns:a16="http://schemas.microsoft.com/office/drawing/2014/main" id="{F545422B-5103-E173-F928-27F637BD035F}"/>
              </a:ext>
            </a:extLst>
          </p:cNvPr>
          <p:cNvSpPr txBox="1"/>
          <p:nvPr/>
        </p:nvSpPr>
        <p:spPr>
          <a:xfrm>
            <a:off x="1487156" y="984738"/>
            <a:ext cx="262261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dataset consists of 475,675 records </a:t>
            </a:r>
          </a:p>
        </p:txBody>
      </p:sp>
    </p:spTree>
    <p:extLst>
      <p:ext uri="{BB962C8B-B14F-4D97-AF65-F5344CB8AC3E}">
        <p14:creationId xmlns:p14="http://schemas.microsoft.com/office/powerpoint/2010/main" val="3711771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72294A-4697-655F-B9D0-F1AB3CBC53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Data information</a:t>
            </a:r>
          </a:p>
        </p:txBody>
      </p:sp>
      <p:sp>
        <p:nvSpPr>
          <p:cNvPr id="4" name="Date Placeholder 3">
            <a:extLst>
              <a:ext uri="{FF2B5EF4-FFF2-40B4-BE49-F238E27FC236}">
                <a16:creationId xmlns:a16="http://schemas.microsoft.com/office/drawing/2014/main" id="{76BE9F63-8615-1014-4391-A7108F006438}"/>
              </a:ext>
            </a:extLst>
          </p:cNvPr>
          <p:cNvSpPr>
            <a:spLocks noGrp="1"/>
          </p:cNvSpPr>
          <p:nvPr>
            <p:ph type="dt" sz="half" idx="10"/>
          </p:nvPr>
        </p:nvSpPr>
        <p:spPr>
          <a:xfrm>
            <a:off x="1468373" y="6356350"/>
            <a:ext cx="1997202" cy="365125"/>
          </a:xfrm>
        </p:spPr>
        <p:txBody>
          <a:bodyPr vert="horz" lIns="91440" tIns="45720" rIns="91440" bIns="45720" rtlCol="0" anchor="ctr">
            <a:normAutofit/>
          </a:bodyPr>
          <a:lstStyle/>
          <a:p>
            <a:pPr algn="r">
              <a:spcAft>
                <a:spcPts val="600"/>
              </a:spcAft>
            </a:pPr>
            <a:fld id="{D40A7B7E-3938-4D0E-8E14-E58AA83CCFB6}" type="datetime1">
              <a:rPr lang="en-US">
                <a:solidFill>
                  <a:schemeClr val="bg1">
                    <a:alpha val="80000"/>
                  </a:schemeClr>
                </a:solidFill>
              </a:rPr>
              <a:pPr algn="r">
                <a:spcAft>
                  <a:spcPts val="600"/>
                </a:spcAft>
              </a:pPr>
              <a:t>10/22/2024</a:t>
            </a:fld>
            <a:endParaRPr lang="en-US" dirty="0">
              <a:solidFill>
                <a:schemeClr val="bg1">
                  <a:alpha val="80000"/>
                </a:schemeClr>
              </a:solidFill>
            </a:endParaRPr>
          </a:p>
        </p:txBody>
      </p:sp>
      <p:sp>
        <p:nvSpPr>
          <p:cNvPr id="6" name="Slide Number Placeholder 5">
            <a:extLst>
              <a:ext uri="{FF2B5EF4-FFF2-40B4-BE49-F238E27FC236}">
                <a16:creationId xmlns:a16="http://schemas.microsoft.com/office/drawing/2014/main" id="{BDEF1CDB-E1D5-E6C3-C3D4-A9106EB47878}"/>
              </a:ext>
            </a:extLst>
          </p:cNvPr>
          <p:cNvSpPr>
            <a:spLocks noGrp="1"/>
          </p:cNvSpPr>
          <p:nvPr>
            <p:ph type="sldNum" sz="quarter" idx="12"/>
          </p:nvPr>
        </p:nvSpPr>
        <p:spPr>
          <a:xfrm>
            <a:off x="10900279" y="6356350"/>
            <a:ext cx="514349" cy="365125"/>
          </a:xfrm>
        </p:spPr>
        <p:txBody>
          <a:bodyPr vert="horz" lIns="91440" tIns="45720" rIns="91440" bIns="45720" rtlCol="0" anchor="ctr">
            <a:normAutofit/>
          </a:bodyPr>
          <a:lstStyle/>
          <a:p>
            <a:pPr>
              <a:spcAft>
                <a:spcPts val="600"/>
              </a:spcAft>
            </a:pPr>
            <a:fld id="{5EE24C92-1265-4741-8F9F-404A15D9386E}" type="slidenum">
              <a:rPr lang="en-US">
                <a:solidFill>
                  <a:schemeClr val="bg1">
                    <a:alpha val="80000"/>
                  </a:schemeClr>
                </a:solidFill>
              </a:rPr>
              <a:pPr>
                <a:spcAft>
                  <a:spcPts val="600"/>
                </a:spcAft>
              </a:pPr>
              <a:t>9</a:t>
            </a:fld>
            <a:endParaRPr lang="en-US">
              <a:solidFill>
                <a:schemeClr val="bg1">
                  <a:alpha val="80000"/>
                </a:schemeClr>
              </a:solidFill>
            </a:endParaRPr>
          </a:p>
        </p:txBody>
      </p:sp>
      <p:pic>
        <p:nvPicPr>
          <p:cNvPr id="16" name="Content Placeholder 15" descr="A close-up of a computer code&#10;&#10;Description automatically generated">
            <a:extLst>
              <a:ext uri="{FF2B5EF4-FFF2-40B4-BE49-F238E27FC236}">
                <a16:creationId xmlns:a16="http://schemas.microsoft.com/office/drawing/2014/main" id="{B13B73B5-A45A-E1B3-B7FA-8DD0E785B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501" y="500060"/>
            <a:ext cx="5707464" cy="1051651"/>
          </a:xfrm>
        </p:spPr>
      </p:pic>
      <p:pic>
        <p:nvPicPr>
          <p:cNvPr id="20" name="Picture 19" descr="A screenshot of a computer program&#10;&#10;Description automatically generated">
            <a:extLst>
              <a:ext uri="{FF2B5EF4-FFF2-40B4-BE49-F238E27FC236}">
                <a16:creationId xmlns:a16="http://schemas.microsoft.com/office/drawing/2014/main" id="{DD2DD95E-984C-4456-DCF9-BD50C5DAC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500" y="1616724"/>
            <a:ext cx="5707464" cy="5060677"/>
          </a:xfrm>
          <a:prstGeom prst="rect">
            <a:avLst/>
          </a:prstGeom>
        </p:spPr>
      </p:pic>
    </p:spTree>
    <p:extLst>
      <p:ext uri="{BB962C8B-B14F-4D97-AF65-F5344CB8AC3E}">
        <p14:creationId xmlns:p14="http://schemas.microsoft.com/office/powerpoint/2010/main" val="2634105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7830</TotalTime>
  <Words>1099</Words>
  <Application>Microsoft Office PowerPoint</Application>
  <PresentationFormat>Widescreen</PresentationFormat>
  <Paragraphs>216</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Consolas</vt:lpstr>
      <vt:lpstr>Helvetica Neue</vt:lpstr>
      <vt:lpstr>Söhne</vt:lpstr>
      <vt:lpstr>Times New Roman</vt:lpstr>
      <vt:lpstr>Office Theme</vt:lpstr>
      <vt:lpstr>Exploratory Data Analysis and Machine Learning for Predicting Lifestyle Choices</vt:lpstr>
      <vt:lpstr>Companies face challenges in targeting the right customers in today's complex consumer markets. Our project addresses this by predicting lifestyle choices using behavioral and demographic factors, helping businesses tailor products and services to specific customer needs.</vt:lpstr>
      <vt:lpstr>We developed a machine learning model that analyzes user data and predicts their lifestyle choices, enabling stakeholders to tailor marketing strategies effectively. </vt:lpstr>
      <vt:lpstr>End Users and Features </vt:lpstr>
      <vt:lpstr>Businesses looking for consumer segmentation to enhance marketing strategies.</vt:lpstr>
      <vt:lpstr>PowerPoint Presentation</vt:lpstr>
      <vt:lpstr>Data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Data visualization (Tableau)</vt:lpstr>
      <vt:lpstr>3- Data visualization (Tableau)</vt:lpstr>
      <vt:lpstr>3- Data visualization (Tableau)</vt:lpstr>
      <vt:lpstr>3- Data visualization (Tableau)</vt:lpstr>
      <vt:lpstr>4- Data Preprocessing (Python) </vt:lpstr>
      <vt:lpstr>PowerPoint Presentation</vt:lpstr>
      <vt:lpstr>4- Data Preprocessing (Python) </vt:lpstr>
      <vt:lpstr>PowerPoint Presentation</vt:lpstr>
      <vt:lpstr>PowerPoint Presentation</vt:lpstr>
      <vt:lpstr>5- Model selection </vt:lpstr>
      <vt:lpstr>PowerPoint Presentation</vt:lpstr>
      <vt:lpstr>6- Model Building (Python)  </vt:lpstr>
      <vt:lpstr>PowerPoint Presentation</vt:lpstr>
      <vt:lpstr>PowerPoint Presentation</vt:lpstr>
      <vt:lpstr>Deliverables</vt:lpstr>
      <vt:lpstr>PowerPoint Presentation</vt:lpstr>
      <vt:lpstr>TimeTable</vt:lpstr>
      <vt:lpstr>Team members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mariam badr</cp:lastModifiedBy>
  <cp:revision>26</cp:revision>
  <dcterms:created xsi:type="dcterms:W3CDTF">2024-03-14T10:03:54Z</dcterms:created>
  <dcterms:modified xsi:type="dcterms:W3CDTF">2024-10-22T15:43:45Z</dcterms:modified>
</cp:coreProperties>
</file>